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notesMasterIdLst>
    <p:notesMasterId r:id="rId16"/>
  </p:notesMasterIdLst>
  <p:sldIdLst>
    <p:sldId id="611" r:id="rId2"/>
    <p:sldId id="618" r:id="rId3"/>
    <p:sldId id="612" r:id="rId4"/>
    <p:sldId id="492" r:id="rId5"/>
    <p:sldId id="603" r:id="rId6"/>
    <p:sldId id="604" r:id="rId7"/>
    <p:sldId id="358" r:id="rId8"/>
    <p:sldId id="606" r:id="rId9"/>
    <p:sldId id="262" r:id="rId10"/>
    <p:sldId id="263" r:id="rId11"/>
    <p:sldId id="613" r:id="rId12"/>
    <p:sldId id="362" r:id="rId13"/>
    <p:sldId id="493" r:id="rId14"/>
    <p:sldId id="617"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4" autoAdjust="0"/>
    <p:restoredTop sz="94660"/>
  </p:normalViewPr>
  <p:slideViewPr>
    <p:cSldViewPr snapToGrid="0" showGuides="1">
      <p:cViewPr varScale="1">
        <p:scale>
          <a:sx n="103" d="100"/>
          <a:sy n="103" d="100"/>
        </p:scale>
        <p:origin x="576"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2022/8/31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2022/8/31</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2022/8/31</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2022/8/31</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2022/8/31</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2022/8/31</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2022/8/31</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2022/8/31</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2022/8/31</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2022/8/31</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2022/8/31</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2022/8/31</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2022/8/31</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nsascityfed.org/research/jackson-hole-economic-symposium/about-jackson-hole-economic-symposium/" TargetMode="External"/><Relationship Id="rId2" Type="http://schemas.openxmlformats.org/officeDocument/2006/relationships/image" Target="../media/image34.emf"/><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Layout" Target="../slideLayouts/slideLayout2.xml"/><Relationship Id="rId5" Type="http://schemas.openxmlformats.org/officeDocument/2006/relationships/hyperlink" Target="http://www.lbma.org.uk/" TargetMode="Externa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hyperlink" Target="https://www.occ.gov/publications-and-resources/publications/quarterly-report-on-bank-trading-and-derivatives-activities/files/pub-derivatives-quarterly-qtr1-2022.pdf" TargetMode="External"/><Relationship Id="rId4" Type="http://schemas.openxmlformats.org/officeDocument/2006/relationships/image" Target="../media/image23.wmf"/></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デジタル基軸通貨</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51017DA0-7C21-44BB-8388-77D6F1F24C36}"/>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5232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3504EA2-47B7-03E7-D60C-45A3AE8F8A0F}"/>
              </a:ext>
            </a:extLst>
          </p:cNvPr>
          <p:cNvPicPr>
            <a:picLocks noChangeAspect="1"/>
          </p:cNvPicPr>
          <p:nvPr/>
        </p:nvPicPr>
        <p:blipFill>
          <a:blip r:embed="rId2"/>
          <a:stretch>
            <a:fillRect/>
          </a:stretch>
        </p:blipFill>
        <p:spPr>
          <a:xfrm>
            <a:off x="44165" y="1306286"/>
            <a:ext cx="6051835" cy="4604657"/>
          </a:xfrm>
          <a:prstGeom prst="rect">
            <a:avLst/>
          </a:prstGeom>
        </p:spPr>
      </p:pic>
      <p:pic>
        <p:nvPicPr>
          <p:cNvPr id="5" name="図 4">
            <a:extLst>
              <a:ext uri="{FF2B5EF4-FFF2-40B4-BE49-F238E27FC236}">
                <a16:creationId xmlns:a16="http://schemas.microsoft.com/office/drawing/2014/main" id="{BB3FB377-E157-1261-8BA4-5A56402AC4D2}"/>
              </a:ext>
            </a:extLst>
          </p:cNvPr>
          <p:cNvPicPr>
            <a:picLocks noChangeAspect="1"/>
          </p:cNvPicPr>
          <p:nvPr/>
        </p:nvPicPr>
        <p:blipFill>
          <a:blip r:embed="rId3"/>
          <a:stretch>
            <a:fillRect/>
          </a:stretch>
        </p:blipFill>
        <p:spPr>
          <a:xfrm>
            <a:off x="6313473" y="971550"/>
            <a:ext cx="5745176" cy="5097290"/>
          </a:xfrm>
          <a:prstGeom prst="rect">
            <a:avLst/>
          </a:prstGeom>
        </p:spPr>
      </p:pic>
    </p:spTree>
    <p:extLst>
      <p:ext uri="{BB962C8B-B14F-4D97-AF65-F5344CB8AC3E}">
        <p14:creationId xmlns:p14="http://schemas.microsoft.com/office/powerpoint/2010/main" val="1663194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0AB3DB4-5976-181B-F9B9-780467EF7F35}"/>
              </a:ext>
            </a:extLst>
          </p:cNvPr>
          <p:cNvSpPr txBox="1"/>
          <p:nvPr/>
        </p:nvSpPr>
        <p:spPr>
          <a:xfrm>
            <a:off x="0" y="282378"/>
            <a:ext cx="12191999" cy="461665"/>
          </a:xfrm>
          <a:prstGeom prst="rect">
            <a:avLst/>
          </a:prstGeom>
          <a:noFill/>
        </p:spPr>
        <p:txBody>
          <a:bodyPr wrap="square" rtlCol="0">
            <a:spAutoFit/>
          </a:bodyPr>
          <a:lstStyle/>
          <a:p>
            <a:pPr algn="ctr"/>
            <a:r>
              <a:rPr lang="ja-JP" altLang="en-US" sz="2400" dirty="0">
                <a:latin typeface="Yet R" panose="02030504000101010101" pitchFamily="18" charset="-127"/>
                <a:ea typeface="Yet R" panose="02030504000101010101" pitchFamily="18" charset="-127"/>
              </a:rPr>
              <a:t>ハートランドを貫く通商回廊</a:t>
            </a:r>
            <a:endParaRPr kumimoji="1" lang="ja-JP" altLang="en-US" sz="2400" dirty="0">
              <a:latin typeface="Yet R" panose="02030504000101010101" pitchFamily="18" charset="-127"/>
              <a:ea typeface="Yet R" panose="02030504000101010101" pitchFamily="18" charset="-127"/>
            </a:endParaRPr>
          </a:p>
        </p:txBody>
      </p:sp>
      <p:pic>
        <p:nvPicPr>
          <p:cNvPr id="4098" name="Picture 2" descr="南北輸送回廊">
            <a:extLst>
              <a:ext uri="{FF2B5EF4-FFF2-40B4-BE49-F238E27FC236}">
                <a16:creationId xmlns:a16="http://schemas.microsoft.com/office/drawing/2014/main" id="{B5510E7B-4B72-42AD-8DE4-A3006ADD2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03" y="1246308"/>
            <a:ext cx="5766549" cy="3243684"/>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32EAC30A-BFD1-4D76-95ED-1BBB7038C3FD}"/>
              </a:ext>
            </a:extLst>
          </p:cNvPr>
          <p:cNvSpPr txBox="1"/>
          <p:nvPr/>
        </p:nvSpPr>
        <p:spPr>
          <a:xfrm>
            <a:off x="377356" y="660994"/>
            <a:ext cx="5457174" cy="523220"/>
          </a:xfrm>
          <a:prstGeom prst="rect">
            <a:avLst/>
          </a:prstGeom>
          <a:noFill/>
        </p:spPr>
        <p:txBody>
          <a:bodyPr wrap="square">
            <a:spAutoFit/>
          </a:bodyPr>
          <a:lstStyle/>
          <a:p>
            <a:pPr algn="ctr"/>
            <a:r>
              <a:rPr lang="ja-JP" altLang="en-US" sz="1400" b="0" i="0" dirty="0">
                <a:solidFill>
                  <a:srgbClr val="202122"/>
                </a:solidFill>
                <a:effectLst/>
                <a:latin typeface="BIZ UDP明朝 Medium" panose="02020500000000000000" pitchFamily="18" charset="-128"/>
                <a:ea typeface="BIZ UDP明朝 Medium" panose="02020500000000000000" pitchFamily="18" charset="-128"/>
              </a:rPr>
              <a:t>南北輸送回廊</a:t>
            </a:r>
            <a:endParaRPr lang="en-US" altLang="ja-JP" sz="1400" b="0" i="0" dirty="0">
              <a:solidFill>
                <a:srgbClr val="202122"/>
              </a:solidFill>
              <a:effectLst/>
              <a:latin typeface="BIZ UDP明朝 Medium" panose="02020500000000000000" pitchFamily="18" charset="-128"/>
              <a:ea typeface="BIZ UDP明朝 Medium" panose="02020500000000000000" pitchFamily="18" charset="-128"/>
            </a:endParaRPr>
          </a:p>
          <a:p>
            <a:pPr algn="ctr"/>
            <a:r>
              <a:rPr lang="en-US" altLang="ja-JP" sz="1400" b="0" i="0" dirty="0">
                <a:solidFill>
                  <a:srgbClr val="202122"/>
                </a:solidFill>
                <a:effectLst/>
                <a:latin typeface="BIZ UDP明朝 Medium" panose="02020500000000000000" pitchFamily="18" charset="-128"/>
                <a:ea typeface="BIZ UDP明朝 Medium" panose="02020500000000000000" pitchFamily="18" charset="-128"/>
              </a:rPr>
              <a:t>International North–South Transport Corridor</a:t>
            </a:r>
            <a:r>
              <a:rPr lang="ja-JP" altLang="en-US" sz="1400" b="0" i="0" dirty="0">
                <a:solidFill>
                  <a:srgbClr val="202122"/>
                </a:solidFill>
                <a:effectLst/>
                <a:latin typeface="BIZ UDP明朝 Medium" panose="02020500000000000000" pitchFamily="18" charset="-128"/>
                <a:ea typeface="BIZ UDP明朝 Medium" panose="02020500000000000000" pitchFamily="18" charset="-128"/>
              </a:rPr>
              <a:t>：</a:t>
            </a:r>
            <a:r>
              <a:rPr lang="en-US" altLang="ja-JP" sz="1400" b="0" i="0" dirty="0">
                <a:solidFill>
                  <a:srgbClr val="202122"/>
                </a:solidFill>
                <a:effectLst/>
                <a:latin typeface="BIZ UDP明朝 Medium" panose="02020500000000000000" pitchFamily="18" charset="-128"/>
                <a:ea typeface="BIZ UDP明朝 Medium" panose="02020500000000000000" pitchFamily="18" charset="-128"/>
              </a:rPr>
              <a:t>INSTC)</a:t>
            </a:r>
            <a:endParaRPr lang="ja-JP" altLang="en-US" sz="1400" dirty="0">
              <a:latin typeface="BIZ UDP明朝 Medium" panose="02020500000000000000" pitchFamily="18" charset="-128"/>
              <a:ea typeface="BIZ UDP明朝 Medium" panose="02020500000000000000" pitchFamily="18" charset="-128"/>
            </a:endParaRPr>
          </a:p>
        </p:txBody>
      </p:sp>
      <p:pic>
        <p:nvPicPr>
          <p:cNvPr id="4100" name="Picture 4">
            <a:extLst>
              <a:ext uri="{FF2B5EF4-FFF2-40B4-BE49-F238E27FC236}">
                <a16:creationId xmlns:a16="http://schemas.microsoft.com/office/drawing/2014/main" id="{FD237FBF-954E-4028-B29B-A60A97A87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450824"/>
            <a:ext cx="5934950" cy="4451212"/>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52654141-250C-46B7-8EB2-770ED526E3D7}"/>
              </a:ext>
            </a:extLst>
          </p:cNvPr>
          <p:cNvSpPr txBox="1"/>
          <p:nvPr/>
        </p:nvSpPr>
        <p:spPr>
          <a:xfrm>
            <a:off x="6284677" y="1184214"/>
            <a:ext cx="5457174" cy="307777"/>
          </a:xfrm>
          <a:prstGeom prst="rect">
            <a:avLst/>
          </a:prstGeom>
          <a:noFill/>
        </p:spPr>
        <p:txBody>
          <a:bodyPr wrap="square">
            <a:spAutoFit/>
          </a:bodyPr>
          <a:lstStyle/>
          <a:p>
            <a:pPr algn="ctr"/>
            <a:r>
              <a:rPr lang="ja-JP" altLang="en-US" sz="1400" b="0" i="0" dirty="0">
                <a:solidFill>
                  <a:srgbClr val="202122"/>
                </a:solidFill>
                <a:effectLst/>
                <a:latin typeface="BIZ UDP明朝 Medium" panose="02020500000000000000" pitchFamily="18" charset="-128"/>
                <a:ea typeface="BIZ UDP明朝 Medium" panose="02020500000000000000" pitchFamily="18" charset="-128"/>
              </a:rPr>
              <a:t>ユーラシアのランドブリッジの要　中央アジア</a:t>
            </a:r>
            <a:endParaRPr lang="ja-JP" altLang="en-US" sz="1400" dirty="0">
              <a:latin typeface="BIZ UDP明朝 Medium" panose="02020500000000000000" pitchFamily="18" charset="-128"/>
              <a:ea typeface="BIZ UDP明朝 Medium" panose="02020500000000000000" pitchFamily="18" charset="-128"/>
            </a:endParaRPr>
          </a:p>
        </p:txBody>
      </p:sp>
      <p:pic>
        <p:nvPicPr>
          <p:cNvPr id="4102" name="Picture 6" descr="特別寄稿》「一帯一路」と「大湾区」構想からみる 香港の最新動向と果たす役割 – 香港ポスト | 香港日本語新聞">
            <a:extLst>
              <a:ext uri="{FF2B5EF4-FFF2-40B4-BE49-F238E27FC236}">
                <a16:creationId xmlns:a16="http://schemas.microsoft.com/office/drawing/2014/main" id="{E99FAB48-5522-4B0C-B24A-E7B125660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89" y="4508592"/>
            <a:ext cx="3453956" cy="234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22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
            <a:extLst>
              <a:ext uri="{FF2B5EF4-FFF2-40B4-BE49-F238E27FC236}">
                <a16:creationId xmlns:a16="http://schemas.microsoft.com/office/drawing/2014/main" id="{7D0D4BB2-E85D-163A-E7A6-0707DDE50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457" y="1476375"/>
            <a:ext cx="552450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67A08719-EAC0-8FA6-55E8-A2F59B4BBBDB}"/>
              </a:ext>
            </a:extLst>
          </p:cNvPr>
          <p:cNvPicPr>
            <a:picLocks noChangeAspect="1"/>
          </p:cNvPicPr>
          <p:nvPr/>
        </p:nvPicPr>
        <p:blipFill>
          <a:blip r:embed="rId3"/>
          <a:stretch>
            <a:fillRect/>
          </a:stretch>
        </p:blipFill>
        <p:spPr>
          <a:xfrm>
            <a:off x="415043" y="8162"/>
            <a:ext cx="5655686" cy="6858000"/>
          </a:xfrm>
          <a:prstGeom prst="rect">
            <a:avLst/>
          </a:prstGeom>
        </p:spPr>
      </p:pic>
      <p:sp>
        <p:nvSpPr>
          <p:cNvPr id="14" name="テキスト ボックス 13">
            <a:extLst>
              <a:ext uri="{FF2B5EF4-FFF2-40B4-BE49-F238E27FC236}">
                <a16:creationId xmlns:a16="http://schemas.microsoft.com/office/drawing/2014/main" id="{04B60139-52DB-E23D-6826-F4BFD2383E9F}"/>
              </a:ext>
            </a:extLst>
          </p:cNvPr>
          <p:cNvSpPr txBox="1"/>
          <p:nvPr/>
        </p:nvSpPr>
        <p:spPr>
          <a:xfrm rot="21398981">
            <a:off x="1828798" y="960194"/>
            <a:ext cx="9715501" cy="461665"/>
          </a:xfrm>
          <a:prstGeom prst="rect">
            <a:avLst/>
          </a:prstGeom>
          <a:solidFill>
            <a:schemeClr val="bg1">
              <a:lumMod val="95000"/>
            </a:schemeClr>
          </a:solid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インド準備銀行は、ルピー国際決済システム導入を発表</a:t>
            </a:r>
            <a:r>
              <a:rPr kumimoji="1" lang="ja-JP" altLang="en-US" dirty="0">
                <a:latin typeface="BIZ UDPゴシック" panose="020B0400000000000000" pitchFamily="50" charset="-128"/>
                <a:ea typeface="BIZ UDPゴシック" panose="020B0400000000000000" pitchFamily="50" charset="-128"/>
              </a:rPr>
              <a:t>（２０２２．７．１１）</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BA321CA9-D72B-4F3E-A122-144862700A00}"/>
              </a:ext>
            </a:extLst>
          </p:cNvPr>
          <p:cNvSpPr txBox="1"/>
          <p:nvPr/>
        </p:nvSpPr>
        <p:spPr>
          <a:xfrm>
            <a:off x="6359978" y="30366"/>
            <a:ext cx="5584371" cy="646331"/>
          </a:xfrm>
          <a:prstGeom prst="rect">
            <a:avLst/>
          </a:prstGeom>
          <a:noFill/>
        </p:spPr>
        <p:txBody>
          <a:bodyPr wrap="square" rtlCol="0">
            <a:spAutoFit/>
          </a:bodyPr>
          <a:lstStyle/>
          <a:p>
            <a:r>
              <a:rPr kumimoji="1" lang="ja-JP" altLang="en-US" dirty="0">
                <a:latin typeface="HG丸ｺﾞｼｯｸM-PRO" panose="020F0600000000000000" pitchFamily="50" charset="-128"/>
                <a:ea typeface="HG丸ｺﾞｼｯｸM-PRO" panose="020F0600000000000000" pitchFamily="50" charset="-128"/>
              </a:rPr>
              <a:t>ドル建て国際決済ではなく、ルピーによる国際決済が可能になった。</a:t>
            </a:r>
          </a:p>
        </p:txBody>
      </p:sp>
      <p:sp>
        <p:nvSpPr>
          <p:cNvPr id="7" name="テキスト ボックス 6">
            <a:extLst>
              <a:ext uri="{FF2B5EF4-FFF2-40B4-BE49-F238E27FC236}">
                <a16:creationId xmlns:a16="http://schemas.microsoft.com/office/drawing/2014/main" id="{A4330FD7-AC62-A972-306D-AEAF630EC47E}"/>
              </a:ext>
            </a:extLst>
          </p:cNvPr>
          <p:cNvSpPr txBox="1"/>
          <p:nvPr/>
        </p:nvSpPr>
        <p:spPr>
          <a:xfrm>
            <a:off x="5606923" y="5649509"/>
            <a:ext cx="6337426" cy="1015663"/>
          </a:xfrm>
          <a:prstGeom prst="rect">
            <a:avLst/>
          </a:prstGeom>
          <a:noFill/>
        </p:spPr>
        <p:txBody>
          <a:bodyPr wrap="square">
            <a:spAutoFit/>
          </a:bodyPr>
          <a:lstStyle/>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インド最大のセメント会社ウルトラテックはロシアの</a:t>
            </a:r>
            <a:r>
              <a:rPr lang="ja-JP" altLang="en-US" sz="1200" b="0" i="1" dirty="0">
                <a:solidFill>
                  <a:srgbClr val="000000"/>
                </a:solidFill>
                <a:effectLst/>
                <a:latin typeface="Microsoft YaHei" panose="020B0503020204020204" pitchFamily="34" charset="-122"/>
                <a:ea typeface="Microsoft YaHei" panose="020B0503020204020204" pitchFamily="34" charset="-122"/>
              </a:rPr>
              <a:t>シベリア</a:t>
            </a:r>
            <a:r>
              <a:rPr lang="ja-JP" altLang="en-US" sz="1200" b="0" i="0" dirty="0">
                <a:solidFill>
                  <a:srgbClr val="000000"/>
                </a:solidFill>
                <a:effectLst/>
                <a:latin typeface="Microsoft YaHei" panose="020B0503020204020204" pitchFamily="34" charset="-122"/>
                <a:ea typeface="Microsoft YaHei" panose="020B0503020204020204" pitchFamily="34" charset="-122"/>
              </a:rPr>
              <a:t>石炭</a:t>
            </a:r>
            <a:r>
              <a:rPr lang="ja-JP" altLang="en-US" sz="1200" b="0" i="1" dirty="0">
                <a:solidFill>
                  <a:srgbClr val="000000"/>
                </a:solidFill>
                <a:effectLst/>
                <a:latin typeface="Microsoft YaHei" panose="020B0503020204020204" pitchFamily="34" charset="-122"/>
                <a:ea typeface="Microsoft YaHei" panose="020B0503020204020204" pitchFamily="34" charset="-122"/>
              </a:rPr>
              <a:t>エネルギー</a:t>
            </a:r>
            <a:r>
              <a:rPr lang="ja-JP" altLang="en-US" sz="1200" b="0" i="0" dirty="0">
                <a:solidFill>
                  <a:srgbClr val="000000"/>
                </a:solidFill>
                <a:effectLst/>
                <a:latin typeface="Microsoft YaHei" panose="020B0503020204020204" pitchFamily="34" charset="-122"/>
                <a:ea typeface="Microsoft YaHei" panose="020B0503020204020204" pitchFamily="34" charset="-122"/>
              </a:rPr>
              <a:t>会社（</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0" dirty="0">
                <a:solidFill>
                  <a:srgbClr val="000000"/>
                </a:solidFill>
                <a:effectLst/>
                <a:latin typeface="Microsoft YaHei" panose="020B0503020204020204" pitchFamily="34" charset="-122"/>
                <a:ea typeface="Microsoft YaHei" panose="020B0503020204020204" pitchFamily="34" charset="-122"/>
              </a:rPr>
              <a:t>）から</a:t>
            </a:r>
            <a:r>
              <a:rPr lang="en-US" altLang="ja-JP" sz="1200" b="0" i="0" u="none" strike="noStrike" dirty="0">
                <a:effectLst/>
                <a:latin typeface="Microsoft YaHei" panose="020B0503020204020204" pitchFamily="34" charset="-122"/>
                <a:ea typeface="Microsoft YaHei" panose="020B0503020204020204" pitchFamily="34" charset="-122"/>
              </a:rPr>
              <a:t>15</a:t>
            </a:r>
            <a:r>
              <a:rPr lang="ja-JP" altLang="en-US" sz="1200" b="0" i="0" u="none" strike="noStrike" dirty="0">
                <a:effectLst/>
                <a:latin typeface="Microsoft YaHei" panose="020B0503020204020204" pitchFamily="34" charset="-122"/>
                <a:ea typeface="Microsoft YaHei" panose="020B0503020204020204" pitchFamily="34" charset="-122"/>
              </a:rPr>
              <a:t>万</a:t>
            </a:r>
            <a:r>
              <a:rPr lang="en-US" altLang="ja-JP" sz="1200" b="0" i="0" u="none" strike="noStrike" dirty="0">
                <a:effectLst/>
                <a:latin typeface="Microsoft YaHei" panose="020B0503020204020204" pitchFamily="34" charset="-122"/>
                <a:ea typeface="Microsoft YaHei" panose="020B0503020204020204" pitchFamily="34" charset="-122"/>
              </a:rPr>
              <a:t>7000</a:t>
            </a:r>
            <a:r>
              <a:rPr lang="ja-JP" altLang="en-US" sz="1200" b="0" i="0" u="none" strike="noStrike" dirty="0">
                <a:effectLst/>
                <a:latin typeface="Microsoft YaHei" panose="020B0503020204020204" pitchFamily="34" charset="-122"/>
                <a:ea typeface="Microsoft YaHei" panose="020B0503020204020204" pitchFamily="34" charset="-122"/>
              </a:rPr>
              <a:t>トンの石炭</a:t>
            </a:r>
            <a:r>
              <a:rPr lang="ja-JP" altLang="en-US" sz="1200" b="0" i="0" dirty="0">
                <a:solidFill>
                  <a:srgbClr val="000000"/>
                </a:solidFill>
                <a:effectLst/>
                <a:latin typeface="Microsoft YaHei" panose="020B0503020204020204" pitchFamily="34" charset="-122"/>
                <a:ea typeface="Microsoft YaHei" panose="020B0503020204020204" pitchFamily="34" charset="-122"/>
              </a:rPr>
              <a:t>を購入し、極東の港から出荷。</a:t>
            </a:r>
            <a:r>
              <a:rPr lang="en-US" altLang="ja-JP" sz="1200" b="0" i="0" dirty="0">
                <a:solidFill>
                  <a:srgbClr val="000000"/>
                </a:solidFill>
                <a:effectLst/>
                <a:latin typeface="Microsoft YaHei" panose="020B0503020204020204" pitchFamily="34" charset="-122"/>
                <a:ea typeface="Microsoft YaHei" panose="020B0503020204020204" pitchFamily="34" charset="-122"/>
              </a:rPr>
              <a:t>2022</a:t>
            </a:r>
            <a:r>
              <a:rPr lang="ja-JP" altLang="en-US" sz="1200" b="0" i="0" dirty="0">
                <a:solidFill>
                  <a:srgbClr val="000000"/>
                </a:solidFill>
                <a:effectLst/>
                <a:latin typeface="Microsoft YaHei" panose="020B0503020204020204" pitchFamily="34" charset="-122"/>
                <a:ea typeface="Microsoft YaHei" panose="020B0503020204020204" pitchFamily="34" charset="-122"/>
              </a:rPr>
              <a:t>年</a:t>
            </a:r>
            <a:r>
              <a:rPr lang="en-US" altLang="ja-JP" sz="1200" b="0" i="0" dirty="0">
                <a:solidFill>
                  <a:srgbClr val="000000"/>
                </a:solidFill>
                <a:effectLst/>
                <a:latin typeface="Microsoft YaHei" panose="020B0503020204020204" pitchFamily="34" charset="-122"/>
                <a:ea typeface="Microsoft YaHei" panose="020B0503020204020204" pitchFamily="34" charset="-122"/>
              </a:rPr>
              <a:t>6</a:t>
            </a:r>
            <a:r>
              <a:rPr lang="ja-JP" altLang="en-US" sz="1200" b="0" i="0" dirty="0">
                <a:solidFill>
                  <a:srgbClr val="000000"/>
                </a:solidFill>
                <a:effectLst/>
                <a:latin typeface="Microsoft YaHei" panose="020B0503020204020204" pitchFamily="34" charset="-122"/>
                <a:ea typeface="Microsoft YaHei" panose="020B0503020204020204" pitchFamily="34" charset="-122"/>
              </a:rPr>
              <a:t>月</a:t>
            </a:r>
            <a:r>
              <a:rPr lang="en-US" altLang="ja-JP" sz="1200" b="0" i="0" dirty="0">
                <a:solidFill>
                  <a:srgbClr val="000000"/>
                </a:solidFill>
                <a:effectLst/>
                <a:latin typeface="Microsoft YaHei" panose="020B0503020204020204" pitchFamily="34" charset="-122"/>
                <a:ea typeface="Microsoft YaHei" panose="020B0503020204020204" pitchFamily="34" charset="-122"/>
              </a:rPr>
              <a:t>5</a:t>
            </a:r>
            <a:r>
              <a:rPr lang="ja-JP" altLang="en-US" sz="1200" b="0" i="0" dirty="0">
                <a:solidFill>
                  <a:srgbClr val="000000"/>
                </a:solidFill>
                <a:effectLst/>
                <a:latin typeface="Microsoft YaHei" panose="020B0503020204020204" pitchFamily="34" charset="-122"/>
                <a:ea typeface="Microsoft YaHei" panose="020B0503020204020204" pitchFamily="34" charset="-122"/>
              </a:rPr>
              <a:t>日付の請求代金は約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1</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a:t>
            </a:r>
            <a:r>
              <a:rPr lang="en-US" altLang="ja-JP" sz="1200" b="0" i="0" dirty="0">
                <a:solidFill>
                  <a:srgbClr val="000000"/>
                </a:solidFill>
                <a:effectLst/>
                <a:latin typeface="Microsoft YaHei" panose="020B0503020204020204" pitchFamily="34" charset="-122"/>
                <a:ea typeface="Microsoft YaHei" panose="020B0503020204020204" pitchFamily="34" charset="-122"/>
              </a:rPr>
              <a:t>7200</a:t>
            </a:r>
            <a:r>
              <a:rPr lang="ja-JP" altLang="en-US" sz="1200" b="0" i="0" dirty="0">
                <a:solidFill>
                  <a:srgbClr val="000000"/>
                </a:solidFill>
                <a:effectLst/>
                <a:latin typeface="Microsoft YaHei" panose="020B0503020204020204" pitchFamily="34" charset="-122"/>
                <a:ea typeface="Microsoft YaHei" panose="020B0503020204020204" pitchFamily="34" charset="-122"/>
              </a:rPr>
              <a:t>万元（約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36</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億円）。</a:t>
            </a:r>
          </a:p>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取引を手配したのは</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1" dirty="0">
                <a:solidFill>
                  <a:srgbClr val="000000"/>
                </a:solidFill>
                <a:effectLst/>
                <a:latin typeface="Microsoft YaHei" panose="020B0503020204020204" pitchFamily="34" charset="-122"/>
                <a:ea typeface="Microsoft YaHei" panose="020B0503020204020204" pitchFamily="34" charset="-122"/>
              </a:rPr>
              <a:t>の</a:t>
            </a:r>
            <a:r>
              <a:rPr lang="ja-JP" altLang="en-US" sz="1200" b="0" i="0" dirty="0">
                <a:solidFill>
                  <a:srgbClr val="000000"/>
                </a:solidFill>
                <a:effectLst/>
                <a:latin typeface="Microsoft YaHei" panose="020B0503020204020204" pitchFamily="34" charset="-122"/>
                <a:ea typeface="Microsoft YaHei" panose="020B0503020204020204" pitchFamily="34" charset="-122"/>
              </a:rPr>
              <a:t>ドバイ部門で、他の企業も元建てでロシア産石炭を発注。</a:t>
            </a:r>
            <a:endParaRPr lang="en-US" altLang="ja-JP" sz="1200" b="0" i="0" dirty="0">
              <a:solidFill>
                <a:srgbClr val="000000"/>
              </a:solidFill>
              <a:effectLst/>
              <a:latin typeface="Microsoft YaHei" panose="020B0503020204020204" pitchFamily="34" charset="-122"/>
              <a:ea typeface="Microsoft YaHei" panose="020B0503020204020204" pitchFamily="34" charset="-122"/>
            </a:endParaRPr>
          </a:p>
          <a:p>
            <a:pPr algn="l"/>
            <a:r>
              <a:rPr lang="ja-JP" altLang="en-US" sz="1200" dirty="0">
                <a:solidFill>
                  <a:srgbClr val="000000"/>
                </a:solidFill>
                <a:latin typeface="Microsoft YaHei" panose="020B0503020204020204" pitchFamily="34" charset="-122"/>
                <a:ea typeface="Microsoft YaHei" panose="020B0503020204020204" pitchFamily="34" charset="-122"/>
              </a:rPr>
              <a:t>ルピーでの国際決済が可能となれば、上記のような人民元建てからルピーに代わる。</a:t>
            </a:r>
            <a:endParaRPr lang="ja-JP" altLang="en-US" sz="1200" b="0" i="0" dirty="0">
              <a:solidFill>
                <a:srgbClr val="000000"/>
              </a:solidFill>
              <a:effectLst/>
              <a:latin typeface="Microsoft YaHei" panose="020B0503020204020204" pitchFamily="34" charset="-122"/>
              <a:ea typeface="Microsoft YaHei" panose="020B0503020204020204" pitchFamily="34" charset="-122"/>
            </a:endParaRPr>
          </a:p>
        </p:txBody>
      </p:sp>
      <p:sp>
        <p:nvSpPr>
          <p:cNvPr id="8" name="スライド番号プレースホルダー 1">
            <a:extLst>
              <a:ext uri="{FF2B5EF4-FFF2-40B4-BE49-F238E27FC236}">
                <a16:creationId xmlns:a16="http://schemas.microsoft.com/office/drawing/2014/main" id="{804A6D13-B7C4-4BCC-A417-C9ACFE7FDC2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6783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0AB3DB4-5976-181B-F9B9-780467EF7F35}"/>
              </a:ext>
            </a:extLst>
          </p:cNvPr>
          <p:cNvSpPr txBox="1"/>
          <p:nvPr/>
        </p:nvSpPr>
        <p:spPr>
          <a:xfrm>
            <a:off x="0" y="161510"/>
            <a:ext cx="12191999" cy="461665"/>
          </a:xfrm>
          <a:prstGeom prst="rect">
            <a:avLst/>
          </a:prstGeom>
          <a:noFill/>
        </p:spPr>
        <p:txBody>
          <a:bodyPr wrap="square" rtlCol="0">
            <a:spAutoFit/>
          </a:bodyPr>
          <a:lstStyle/>
          <a:p>
            <a:pPr algn="ctr"/>
            <a:r>
              <a:rPr lang="ja-JP" altLang="en-US" sz="2400" i="0" dirty="0">
                <a:solidFill>
                  <a:srgbClr val="1A1A1A"/>
                </a:solidFill>
                <a:effectLst/>
                <a:latin typeface="Yet R" panose="02030504000101010101" pitchFamily="18" charset="-127"/>
                <a:ea typeface="Yet R" panose="02030504000101010101" pitchFamily="18" charset="-127"/>
              </a:rPr>
              <a:t>複数の基軸通貨制度が存在する世界</a:t>
            </a:r>
            <a:endParaRPr kumimoji="1" lang="ja-JP" altLang="en-US" sz="2400" dirty="0">
              <a:latin typeface="Yet R" panose="02030504000101010101" pitchFamily="18" charset="-127"/>
              <a:ea typeface="Yet R" panose="02030504000101010101" pitchFamily="18" charset="-127"/>
            </a:endParaRPr>
          </a:p>
        </p:txBody>
      </p:sp>
      <p:sp>
        <p:nvSpPr>
          <p:cNvPr id="39" name="テキスト ボックス 38">
            <a:extLst>
              <a:ext uri="{FF2B5EF4-FFF2-40B4-BE49-F238E27FC236}">
                <a16:creationId xmlns:a16="http://schemas.microsoft.com/office/drawing/2014/main" id="{D3B6C4E4-B6CD-4677-87C8-331CF123C71C}"/>
              </a:ext>
            </a:extLst>
          </p:cNvPr>
          <p:cNvSpPr txBox="1"/>
          <p:nvPr/>
        </p:nvSpPr>
        <p:spPr>
          <a:xfrm>
            <a:off x="1006821" y="623175"/>
            <a:ext cx="10178358" cy="369332"/>
          </a:xfrm>
          <a:prstGeom prst="rect">
            <a:avLst/>
          </a:prstGeom>
          <a:noFill/>
        </p:spPr>
        <p:txBody>
          <a:bodyPr wrap="square">
            <a:spAutoFit/>
          </a:bodyPr>
          <a:lstStyle/>
          <a:p>
            <a:r>
              <a:rPr lang="en-US" altLang="ja-JP" dirty="0">
                <a:latin typeface="Britannic Bold" panose="020B0903060703020204" pitchFamily="34" charset="0"/>
              </a:rPr>
              <a:t>Fed Chief Jerome Powell says it’s possible to have more than one reserve currency in the world.</a:t>
            </a:r>
            <a:endParaRPr lang="ja-JP" altLang="en-US" dirty="0">
              <a:latin typeface="Britannic Bold" panose="020B0903060703020204" pitchFamily="34" charset="0"/>
            </a:endParaRPr>
          </a:p>
        </p:txBody>
      </p:sp>
      <p:sp>
        <p:nvSpPr>
          <p:cNvPr id="40" name="テキスト ボックス 39">
            <a:extLst>
              <a:ext uri="{FF2B5EF4-FFF2-40B4-BE49-F238E27FC236}">
                <a16:creationId xmlns:a16="http://schemas.microsoft.com/office/drawing/2014/main" id="{DEF6EE2A-F4A2-4072-91B1-59DE4B7E3C94}"/>
              </a:ext>
            </a:extLst>
          </p:cNvPr>
          <p:cNvSpPr txBox="1"/>
          <p:nvPr/>
        </p:nvSpPr>
        <p:spPr>
          <a:xfrm>
            <a:off x="362140" y="6211669"/>
            <a:ext cx="11624648" cy="646331"/>
          </a:xfrm>
          <a:prstGeom prst="rect">
            <a:avLst/>
          </a:prstGeom>
          <a:noFill/>
        </p:spPr>
        <p:txBody>
          <a:bodyPr wrap="square">
            <a:spAutoFit/>
          </a:bodyPr>
          <a:lstStyle/>
          <a:p>
            <a:r>
              <a:rPr lang="en-US" altLang="ja-JP" dirty="0">
                <a:latin typeface="Britannic Bold" panose="020B0903060703020204" pitchFamily="34" charset="0"/>
                <a:ea typeface="BIZ UDPゴシック" panose="020B0400000000000000" pitchFamily="50" charset="-128"/>
              </a:rPr>
              <a:t>Rep. Carolyn Maloney</a:t>
            </a:r>
            <a:r>
              <a:rPr lang="ja-JP" altLang="en-US" dirty="0">
                <a:latin typeface="Britannic Bold" panose="020B0903060703020204" pitchFamily="34" charset="0"/>
                <a:ea typeface="BIZ UDPゴシック" panose="020B0400000000000000" pitchFamily="50" charset="-128"/>
              </a:rPr>
              <a:t>が、ロシアと中国がドルを使わなくなった場合の米国経済に与える影響を質問し、パウエル議長が回答している動画（</a:t>
            </a:r>
            <a:r>
              <a:rPr lang="en-US" altLang="ja-JP" dirty="0">
                <a:latin typeface="Britannic Bold" panose="020B0903060703020204" pitchFamily="34" charset="0"/>
                <a:ea typeface="BIZ UDPゴシック" panose="020B0400000000000000" pitchFamily="50" charset="-128"/>
              </a:rPr>
              <a:t>1:03:40</a:t>
            </a:r>
            <a:r>
              <a:rPr lang="ja-JP" altLang="en-US" dirty="0">
                <a:latin typeface="Britannic Bold" panose="020B0903060703020204" pitchFamily="34" charset="0"/>
                <a:ea typeface="BIZ UDPゴシック" panose="020B0400000000000000" pitchFamily="50" charset="-128"/>
              </a:rPr>
              <a:t>から</a:t>
            </a:r>
            <a:r>
              <a:rPr lang="en-US" altLang="ja-JP" dirty="0">
                <a:latin typeface="Britannic Bold" panose="020B0903060703020204" pitchFamily="34" charset="0"/>
                <a:ea typeface="BIZ UDPゴシック" panose="020B0400000000000000" pitchFamily="50" charset="-128"/>
              </a:rPr>
              <a:t>1:05:30</a:t>
            </a:r>
            <a:r>
              <a:rPr lang="ja-JP" altLang="en-US" dirty="0">
                <a:latin typeface="Britannic Bold" panose="020B0903060703020204" pitchFamily="34" charset="0"/>
                <a:ea typeface="BIZ UDPゴシック" panose="020B0400000000000000" pitchFamily="50" charset="-128"/>
              </a:rPr>
              <a:t>の部分を参照）</a:t>
            </a:r>
          </a:p>
        </p:txBody>
      </p:sp>
      <p:pic>
        <p:nvPicPr>
          <p:cNvPr id="20" name="図 19">
            <a:extLst>
              <a:ext uri="{FF2B5EF4-FFF2-40B4-BE49-F238E27FC236}">
                <a16:creationId xmlns:a16="http://schemas.microsoft.com/office/drawing/2014/main" id="{F3406AA3-693B-49F1-8C85-0BB6B5C5EE99}"/>
              </a:ext>
            </a:extLst>
          </p:cNvPr>
          <p:cNvPicPr>
            <a:picLocks noChangeAspect="1"/>
          </p:cNvPicPr>
          <p:nvPr/>
        </p:nvPicPr>
        <p:blipFill>
          <a:blip r:embed="rId2"/>
          <a:stretch>
            <a:fillRect/>
          </a:stretch>
        </p:blipFill>
        <p:spPr>
          <a:xfrm>
            <a:off x="1104523" y="990387"/>
            <a:ext cx="9823010" cy="5139716"/>
          </a:xfrm>
          <a:prstGeom prst="rect">
            <a:avLst/>
          </a:prstGeom>
        </p:spPr>
      </p:pic>
      <p:sp>
        <p:nvSpPr>
          <p:cNvPr id="44" name="テキスト ボックス 43">
            <a:extLst>
              <a:ext uri="{FF2B5EF4-FFF2-40B4-BE49-F238E27FC236}">
                <a16:creationId xmlns:a16="http://schemas.microsoft.com/office/drawing/2014/main" id="{4483213A-BA99-43EF-A5F7-9442EFD984DA}"/>
              </a:ext>
            </a:extLst>
          </p:cNvPr>
          <p:cNvSpPr txBox="1"/>
          <p:nvPr/>
        </p:nvSpPr>
        <p:spPr>
          <a:xfrm>
            <a:off x="3142655" y="1084840"/>
            <a:ext cx="4644707" cy="307777"/>
          </a:xfrm>
          <a:prstGeom prst="rect">
            <a:avLst/>
          </a:prstGeom>
          <a:noFill/>
        </p:spPr>
        <p:txBody>
          <a:bodyPr wrap="square">
            <a:spAutoFit/>
          </a:bodyPr>
          <a:lstStyle/>
          <a:p>
            <a:r>
              <a:rPr lang="en-US" altLang="ja-JP" sz="1400" dirty="0">
                <a:solidFill>
                  <a:schemeClr val="bg1"/>
                </a:solidFill>
                <a:latin typeface="Amasis MT Pro Medium" panose="02040604050005020304" pitchFamily="18" charset="0"/>
                <a:ea typeface="BIZ UDPゴシック" panose="020B0400000000000000" pitchFamily="50" charset="-128"/>
              </a:rPr>
              <a:t>https://www.youtube.com/watch?v=r38K7xoBLVU</a:t>
            </a:r>
            <a:endParaRPr lang="ja-JP" altLang="en-US" sz="1400" dirty="0">
              <a:solidFill>
                <a:schemeClr val="bg1"/>
              </a:solidFill>
              <a:latin typeface="Amasis MT Pro Medium" panose="02040604050005020304" pitchFamily="18" charset="0"/>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D6E9BFE-4DF7-429C-8585-F0A4F1E78AD5}"/>
              </a:ext>
            </a:extLst>
          </p:cNvPr>
          <p:cNvSpPr txBox="1"/>
          <p:nvPr/>
        </p:nvSpPr>
        <p:spPr>
          <a:xfrm rot="19238454">
            <a:off x="851988" y="3700778"/>
            <a:ext cx="4581331" cy="307777"/>
          </a:xfrm>
          <a:prstGeom prst="rect">
            <a:avLst/>
          </a:prstGeom>
          <a:noFill/>
        </p:spPr>
        <p:txBody>
          <a:bodyPr wrap="square" rtlCol="0">
            <a:spAutoFit/>
          </a:bodyPr>
          <a:lstStyle/>
          <a:p>
            <a:pPr algn="ctr"/>
            <a:r>
              <a:rPr lang="ja-JP" altLang="en-US" sz="1400" b="1" i="0" dirty="0">
                <a:solidFill>
                  <a:schemeClr val="accent4">
                    <a:lumMod val="20000"/>
                    <a:lumOff val="80000"/>
                  </a:schemeClr>
                </a:solidFill>
                <a:effectLst/>
                <a:latin typeface="BIZ UDPゴシック" panose="020B0400000000000000" pitchFamily="50" charset="-128"/>
                <a:ea typeface="BIZ UDPゴシック" panose="020B0400000000000000" pitchFamily="50" charset="-128"/>
              </a:rPr>
              <a:t>基軸通貨は複数あっても良いと言っている？</a:t>
            </a:r>
            <a:endParaRPr kumimoji="1" lang="ja-JP" altLang="en-US" sz="2400" dirty="0">
              <a:solidFill>
                <a:schemeClr val="accent4">
                  <a:lumMod val="20000"/>
                  <a:lumOff val="80000"/>
                </a:schemeClr>
              </a:solidFill>
              <a:latin typeface="BIZ UDPゴシック" panose="020B0400000000000000" pitchFamily="50" charset="-128"/>
              <a:ea typeface="BIZ UDPゴシック" panose="020B0400000000000000" pitchFamily="50" charset="-128"/>
            </a:endParaRPr>
          </a:p>
        </p:txBody>
      </p:sp>
      <p:sp>
        <p:nvSpPr>
          <p:cNvPr id="8" name="スライド番号プレースホルダー 1">
            <a:extLst>
              <a:ext uri="{FF2B5EF4-FFF2-40B4-BE49-F238E27FC236}">
                <a16:creationId xmlns:a16="http://schemas.microsoft.com/office/drawing/2014/main" id="{C138EBC1-A8C2-47A0-80C0-ADD039E2ADDA}"/>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66080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ADF963C-8F01-7AEF-581F-9FAF8594A014}"/>
              </a:ext>
            </a:extLst>
          </p:cNvPr>
          <p:cNvPicPr>
            <a:picLocks noChangeAspect="1"/>
          </p:cNvPicPr>
          <p:nvPr/>
        </p:nvPicPr>
        <p:blipFill>
          <a:blip r:embed="rId2"/>
          <a:stretch>
            <a:fillRect/>
          </a:stretch>
        </p:blipFill>
        <p:spPr>
          <a:xfrm>
            <a:off x="1039496" y="0"/>
            <a:ext cx="10113007" cy="6858000"/>
          </a:xfrm>
          <a:prstGeom prst="rect">
            <a:avLst/>
          </a:prstGeom>
        </p:spPr>
      </p:pic>
      <p:sp>
        <p:nvSpPr>
          <p:cNvPr id="12" name="テキスト ボックス 11">
            <a:extLst>
              <a:ext uri="{FF2B5EF4-FFF2-40B4-BE49-F238E27FC236}">
                <a16:creationId xmlns:a16="http://schemas.microsoft.com/office/drawing/2014/main" id="{B56DF4F7-B396-C1F8-66A1-FC21864DC171}"/>
              </a:ext>
            </a:extLst>
          </p:cNvPr>
          <p:cNvSpPr txBox="1"/>
          <p:nvPr/>
        </p:nvSpPr>
        <p:spPr>
          <a:xfrm>
            <a:off x="1862050" y="0"/>
            <a:ext cx="8570423" cy="215444"/>
          </a:xfrm>
          <a:prstGeom prst="rect">
            <a:avLst/>
          </a:prstGeom>
          <a:noFill/>
        </p:spPr>
        <p:txBody>
          <a:bodyPr wrap="square">
            <a:spAutoFit/>
          </a:bodyPr>
          <a:lstStyle/>
          <a:p>
            <a:pPr algn="ctr"/>
            <a:r>
              <a:rPr lang="en-US" altLang="ja-JP" sz="800" dirty="0">
                <a:latin typeface="UD デジタル 教科書体 NK-R" panose="02020400000000000000" pitchFamily="18" charset="-128"/>
                <a:ea typeface="UD デジタル 教科書体 NK-R" panose="02020400000000000000" pitchFamily="18" charset="-128"/>
                <a:hlinkClick r:id="rId3"/>
              </a:rPr>
              <a:t>https://www.kansascityfed.org/research/jackson-hole-economic-symposium/about-jackson-hole-economic-symposium/</a:t>
            </a:r>
            <a:r>
              <a:rPr lang="ja-JP" altLang="en-US" sz="800" dirty="0">
                <a:latin typeface="UD デジタル 教科書体 NK-R" panose="02020400000000000000" pitchFamily="18" charset="-128"/>
                <a:ea typeface="UD デジタル 教科書体 NK-R" panose="02020400000000000000" pitchFamily="18" charset="-128"/>
              </a:rPr>
              <a:t>　</a:t>
            </a:r>
          </a:p>
        </p:txBody>
      </p:sp>
      <p:sp>
        <p:nvSpPr>
          <p:cNvPr id="15" name="テキスト ボックス 14">
            <a:extLst>
              <a:ext uri="{FF2B5EF4-FFF2-40B4-BE49-F238E27FC236}">
                <a16:creationId xmlns:a16="http://schemas.microsoft.com/office/drawing/2014/main" id="{4AD920AF-FAC6-758F-483C-E4CEBCE273BE}"/>
              </a:ext>
            </a:extLst>
          </p:cNvPr>
          <p:cNvSpPr txBox="1"/>
          <p:nvPr/>
        </p:nvSpPr>
        <p:spPr>
          <a:xfrm>
            <a:off x="1278773" y="4145039"/>
            <a:ext cx="9634452" cy="900246"/>
          </a:xfrm>
          <a:prstGeom prst="rect">
            <a:avLst/>
          </a:prstGeom>
          <a:solidFill>
            <a:schemeClr val="bg2"/>
          </a:solidFill>
        </p:spPr>
        <p:txBody>
          <a:bodyPr wrap="square">
            <a:spAutoFit/>
          </a:bodyPr>
          <a:lstStyle/>
          <a:p>
            <a:pPr algn="l"/>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２０２２年</a:t>
            </a:r>
            <a:r>
              <a:rPr lang="en-US" altLang="ja-JP" sz="1050" b="1" i="0" dirty="0">
                <a:solidFill>
                  <a:srgbClr val="333333"/>
                </a:solidFill>
                <a:effectLst/>
                <a:latin typeface="UD デジタル 教科書体 NK-R" panose="02020400000000000000" pitchFamily="18" charset="-128"/>
                <a:ea typeface="UD デジタル 教科書体 NK-R" panose="02020400000000000000" pitchFamily="18" charset="-128"/>
              </a:rPr>
              <a:t>8</a:t>
            </a:r>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月</a:t>
            </a:r>
            <a:r>
              <a:rPr lang="en-US" altLang="ja-JP" sz="1050" b="1" i="0" dirty="0">
                <a:solidFill>
                  <a:srgbClr val="333333"/>
                </a:solidFill>
                <a:effectLst/>
                <a:latin typeface="UD デジタル 教科書体 NK-R" panose="02020400000000000000" pitchFamily="18" charset="-128"/>
                <a:ea typeface="UD デジタル 教科書体 NK-R" panose="02020400000000000000" pitchFamily="18" charset="-128"/>
              </a:rPr>
              <a:t>26</a:t>
            </a:r>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日　</a:t>
            </a:r>
            <a:r>
              <a:rPr lang="ja-JP" altLang="en-US" sz="1050" b="1" i="0" dirty="0">
                <a:solidFill>
                  <a:srgbClr val="333333"/>
                </a:solidFill>
                <a:effectLst/>
                <a:highlight>
                  <a:srgbClr val="FFFF00"/>
                </a:highlight>
                <a:latin typeface="UD デジタル 教科書体 NK-R" panose="02020400000000000000" pitchFamily="18" charset="-128"/>
                <a:ea typeface="UD デジタル 教科書体 NK-R" panose="02020400000000000000" pitchFamily="18" charset="-128"/>
              </a:rPr>
              <a:t>ジャクソン・ホール・エコノミック・ポリシー・シンポジウム</a:t>
            </a:r>
            <a:r>
              <a:rPr lang="en-US" altLang="ja-JP" sz="1050" b="1" i="0" dirty="0">
                <a:solidFill>
                  <a:srgbClr val="333333"/>
                </a:solidFill>
                <a:effectLst/>
                <a:latin typeface="UD デジタル 教科書体 NK-R" panose="02020400000000000000" pitchFamily="18" charset="-128"/>
                <a:ea typeface="UD デジタル 教科書体 NK-R" panose="02020400000000000000" pitchFamily="18" charset="-128"/>
              </a:rPr>
              <a:t>_</a:t>
            </a:r>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今年のテーマは、</a:t>
            </a:r>
            <a:r>
              <a:rPr lang="ja-JP" altLang="en-US" sz="1050" b="1" i="0" dirty="0">
                <a:effectLst/>
                <a:highlight>
                  <a:srgbClr val="FFFF00"/>
                </a:highlight>
                <a:latin typeface="UD デジタル 教科書体 NK-R" panose="02020400000000000000" pitchFamily="18" charset="-128"/>
                <a:ea typeface="UD デジタル 教科書体 NK-R" panose="02020400000000000000" pitchFamily="18" charset="-128"/>
              </a:rPr>
              <a:t>経済と政策の制約の再評価</a:t>
            </a:r>
          </a:p>
          <a:p>
            <a:pPr algn="l"/>
            <a:r>
              <a:rPr lang="ja-JP" altLang="en-US" sz="1050" b="0" i="0" dirty="0">
                <a:solidFill>
                  <a:srgbClr val="333333"/>
                </a:solidFill>
                <a:effectLst/>
                <a:latin typeface="UD デジタル 教科書体 NK-R" panose="02020400000000000000" pitchFamily="18" charset="-128"/>
                <a:ea typeface="UD デジタル 教科書体 NK-R" panose="02020400000000000000" pitchFamily="18" charset="-128"/>
              </a:rPr>
              <a:t>今年のテーマは、パンデミック時の経済的制約の出現と、供給に関する考慮事項がどのように中心的な舞台に戻ってきたかを探ります。歴史的なレベルの財政および金融緩和が需要の急増につながったとしても、ボトルネックと不足により経済的供給は制限されており、その結果、世界的にインフレを押し上げる不均衡が生じています。さらに、パンデミックに対する並外れた、しばしば革新的な世界的な政策対応は、財政の持続可能性や中央銀行のバランスシートの最終的な規模に関する懸念など、マクロ経済政策を拘束する制約について疑問を投げかけています。</a:t>
            </a:r>
          </a:p>
        </p:txBody>
      </p:sp>
      <p:pic>
        <p:nvPicPr>
          <p:cNvPr id="5122" name="Picture 2" descr="Bloomberg's dollar gauge recovers from recent decline to resume uptrend">
            <a:extLst>
              <a:ext uri="{FF2B5EF4-FFF2-40B4-BE49-F238E27FC236}">
                <a16:creationId xmlns:a16="http://schemas.microsoft.com/office/drawing/2014/main" id="{5FC594F7-F3FF-5C9E-D489-4989450DE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4" y="5145578"/>
            <a:ext cx="3044049" cy="171227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llar has breached, approached or is heading toward key levels vs peers">
            <a:extLst>
              <a:ext uri="{FF2B5EF4-FFF2-40B4-BE49-F238E27FC236}">
                <a16:creationId xmlns:a16="http://schemas.microsoft.com/office/drawing/2014/main" id="{F91B037D-59F8-6EF7-057E-F494EBBE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3301" y="5069504"/>
            <a:ext cx="3167150" cy="1780452"/>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C410FAFD-F899-8FD0-C52B-D6279A53C2C1}"/>
              </a:ext>
            </a:extLst>
          </p:cNvPr>
          <p:cNvSpPr txBox="1"/>
          <p:nvPr/>
        </p:nvSpPr>
        <p:spPr>
          <a:xfrm>
            <a:off x="0" y="551687"/>
            <a:ext cx="12120806" cy="646331"/>
          </a:xfrm>
          <a:prstGeom prst="rect">
            <a:avLst/>
          </a:prstGeom>
          <a:noFill/>
        </p:spPr>
        <p:txBody>
          <a:bodyPr wrap="square" rtlCol="0">
            <a:spAutoFit/>
          </a:bodyPr>
          <a:lstStyle/>
          <a:p>
            <a:r>
              <a:rPr kumimoji="1" lang="ja-JP" altLang="en-US" dirty="0">
                <a:solidFill>
                  <a:srgbClr val="C00000"/>
                </a:solidFill>
                <a:latin typeface="UD デジタル 教科書体 N-B" panose="02020700000000000000" pitchFamily="17" charset="-128"/>
                <a:ea typeface="UD デジタル 教科書体 N-B" panose="02020700000000000000" pitchFamily="17" charset="-128"/>
              </a:rPr>
              <a:t>カンザス連銀が主催するこのシンポジウムは、世界中の金融専門家が集まり議論する、所謂「金融のダボス会議」と呼ばれる重要な会議。</a:t>
            </a:r>
          </a:p>
        </p:txBody>
      </p:sp>
      <p:sp>
        <p:nvSpPr>
          <p:cNvPr id="9" name="スライド番号プレースホルダー 1">
            <a:extLst>
              <a:ext uri="{FF2B5EF4-FFF2-40B4-BE49-F238E27FC236}">
                <a16:creationId xmlns:a16="http://schemas.microsoft.com/office/drawing/2014/main" id="{38E2F61E-CC0F-4A9D-9B05-0D46E4FCEF67}"/>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14</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9709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35887243.sy475">
            <a:extLst>
              <a:ext uri="{FF2B5EF4-FFF2-40B4-BE49-F238E27FC236}">
                <a16:creationId xmlns:a16="http://schemas.microsoft.com/office/drawing/2014/main" id="{049CC955-CDEB-D73A-39A7-4C4B35F1B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41" y="2188029"/>
            <a:ext cx="283845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LEKSANDR DUGIN FOUNDATIONS OF GEOPOLITICS PDF">
            <a:extLst>
              <a:ext uri="{FF2B5EF4-FFF2-40B4-BE49-F238E27FC236}">
                <a16:creationId xmlns:a16="http://schemas.microsoft.com/office/drawing/2014/main" id="{329D4247-3E71-C17D-7F96-2592DDAC3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222" y="2188029"/>
            <a:ext cx="8771138" cy="451462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arya Dugina with Alexander Dugin. Pic: Twitter">
            <a:extLst>
              <a:ext uri="{FF2B5EF4-FFF2-40B4-BE49-F238E27FC236}">
                <a16:creationId xmlns:a16="http://schemas.microsoft.com/office/drawing/2014/main" id="{DF53573F-25CF-DE05-4DA0-EBF45F7F1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753" y="220888"/>
            <a:ext cx="3254829" cy="18308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爆発現場の捜査員。 写真：ロイター経由のロシア調査委員会">
            <a:extLst>
              <a:ext uri="{FF2B5EF4-FFF2-40B4-BE49-F238E27FC236}">
                <a16:creationId xmlns:a16="http://schemas.microsoft.com/office/drawing/2014/main" id="{19E2FFDE-36BE-68CB-2009-1B0D77205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4963" y="220889"/>
            <a:ext cx="3254829" cy="183084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959223C-01E9-5D52-E72B-D43F4227269E}"/>
              </a:ext>
            </a:extLst>
          </p:cNvPr>
          <p:cNvSpPr txBox="1"/>
          <p:nvPr/>
        </p:nvSpPr>
        <p:spPr>
          <a:xfrm>
            <a:off x="293913" y="225999"/>
            <a:ext cx="4539343" cy="1077218"/>
          </a:xfrm>
          <a:prstGeom prst="rect">
            <a:avLst/>
          </a:prstGeom>
          <a:noFill/>
        </p:spPr>
        <p:txBody>
          <a:bodyPr wrap="square" rtlCol="0">
            <a:spAutoFit/>
          </a:bodyPr>
          <a:lstStyle/>
          <a:p>
            <a:pPr algn="ctr"/>
            <a:r>
              <a:rPr kumimoji="1" lang="ja-JP" altLang="en-US" sz="3200" dirty="0">
                <a:latin typeface="UD デジタル 教科書体 N-B" panose="02020700000000000000" pitchFamily="17" charset="-128"/>
                <a:ea typeface="UD デジタル 教科書体 N-B" panose="02020700000000000000" pitchFamily="17" charset="-128"/>
              </a:rPr>
              <a:t>ロシアの戦略家</a:t>
            </a:r>
            <a:endParaRPr kumimoji="1" lang="en-US" altLang="ja-JP" sz="3200" dirty="0">
              <a:latin typeface="UD デジタル 教科書体 N-B" panose="02020700000000000000" pitchFamily="17" charset="-128"/>
              <a:ea typeface="UD デジタル 教科書体 N-B" panose="02020700000000000000" pitchFamily="17" charset="-128"/>
            </a:endParaRPr>
          </a:p>
          <a:p>
            <a:pPr algn="ctr"/>
            <a:r>
              <a:rPr kumimoji="1" lang="ja-JP" altLang="en-US" sz="3200" dirty="0">
                <a:latin typeface="UD デジタル 教科書体 N-B" panose="02020700000000000000" pitchFamily="17" charset="-128"/>
                <a:ea typeface="UD デジタル 教科書体 N-B" panose="02020700000000000000" pitchFamily="17" charset="-128"/>
              </a:rPr>
              <a:t>地政学者</a:t>
            </a:r>
          </a:p>
        </p:txBody>
      </p:sp>
      <p:sp>
        <p:nvSpPr>
          <p:cNvPr id="6" name="テキスト ボックス 5">
            <a:extLst>
              <a:ext uri="{FF2B5EF4-FFF2-40B4-BE49-F238E27FC236}">
                <a16:creationId xmlns:a16="http://schemas.microsoft.com/office/drawing/2014/main" id="{46B5184A-C88D-2893-6B1E-33741E39619C}"/>
              </a:ext>
            </a:extLst>
          </p:cNvPr>
          <p:cNvSpPr txBox="1"/>
          <p:nvPr/>
        </p:nvSpPr>
        <p:spPr>
          <a:xfrm>
            <a:off x="-366841" y="1303217"/>
            <a:ext cx="6094638" cy="461665"/>
          </a:xfrm>
          <a:prstGeom prst="rect">
            <a:avLst/>
          </a:prstGeom>
          <a:noFill/>
        </p:spPr>
        <p:txBody>
          <a:bodyPr wrap="square">
            <a:spAutoFit/>
          </a:bodyPr>
          <a:lstStyle/>
          <a:p>
            <a:pPr algn="ctr"/>
            <a:r>
              <a:rPr lang="en-US" altLang="ja-JP" sz="2400" b="1" i="0" dirty="0">
                <a:solidFill>
                  <a:srgbClr val="232A31"/>
                </a:solidFill>
                <a:effectLst/>
                <a:latin typeface="Cooper Black" panose="0208090404030B020404" pitchFamily="18" charset="0"/>
              </a:rPr>
              <a:t>‘Putin’s Brain’ Aleksandr </a:t>
            </a:r>
            <a:r>
              <a:rPr lang="en-US" altLang="ja-JP" sz="2400" b="1" i="0" dirty="0" err="1">
                <a:solidFill>
                  <a:srgbClr val="232A31"/>
                </a:solidFill>
                <a:effectLst/>
                <a:latin typeface="Cooper Black" panose="0208090404030B020404" pitchFamily="18" charset="0"/>
              </a:rPr>
              <a:t>Dugin</a:t>
            </a:r>
            <a:endParaRPr lang="en-US" altLang="ja-JP" sz="2400" b="1" i="0" dirty="0">
              <a:solidFill>
                <a:srgbClr val="232A31"/>
              </a:solidFill>
              <a:effectLst/>
              <a:latin typeface="Cooper Black" panose="0208090404030B020404" pitchFamily="18" charset="0"/>
            </a:endParaRPr>
          </a:p>
        </p:txBody>
      </p:sp>
      <p:sp>
        <p:nvSpPr>
          <p:cNvPr id="8" name="スライド番号プレースホルダー 1">
            <a:extLst>
              <a:ext uri="{FF2B5EF4-FFF2-40B4-BE49-F238E27FC236}">
                <a16:creationId xmlns:a16="http://schemas.microsoft.com/office/drawing/2014/main" id="{7C7F62EC-CC29-4634-82C0-0EB6134E8672}"/>
              </a:ext>
            </a:extLst>
          </p:cNvPr>
          <p:cNvSpPr>
            <a:spLocks noGrp="1"/>
          </p:cNvSpPr>
          <p:nvPr>
            <p:ph type="sldNum" sz="quarter" idx="12"/>
          </p:nvPr>
        </p:nvSpPr>
        <p:spPr>
          <a:xfrm>
            <a:off x="11459343" y="6347279"/>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2100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0AB3DB4-5976-181B-F9B9-780467EF7F35}"/>
              </a:ext>
            </a:extLst>
          </p:cNvPr>
          <p:cNvSpPr txBox="1"/>
          <p:nvPr/>
        </p:nvSpPr>
        <p:spPr>
          <a:xfrm>
            <a:off x="0" y="8041"/>
            <a:ext cx="12191999" cy="461665"/>
          </a:xfrm>
          <a:prstGeom prst="rect">
            <a:avLst/>
          </a:prstGeom>
          <a:noFill/>
        </p:spPr>
        <p:txBody>
          <a:bodyPr wrap="square" rtlCol="0">
            <a:spAutoFit/>
          </a:bodyPr>
          <a:lstStyle/>
          <a:p>
            <a:pPr algn="ctr"/>
            <a:r>
              <a:rPr lang="ja-JP" altLang="en-US" sz="2400" dirty="0">
                <a:latin typeface="Yet R" panose="02030504000101010101" pitchFamily="18" charset="-127"/>
                <a:ea typeface="Yet R" panose="02030504000101010101" pitchFamily="18" charset="-127"/>
              </a:rPr>
              <a:t>地理政治学（地政学）ハートランドとリムランド</a:t>
            </a:r>
            <a:endParaRPr kumimoji="1" lang="ja-JP" altLang="en-US" sz="2400" dirty="0">
              <a:latin typeface="Yet R" panose="02030504000101010101" pitchFamily="18" charset="-127"/>
              <a:ea typeface="Yet R" panose="02030504000101010101" pitchFamily="18" charset="-127"/>
            </a:endParaRPr>
          </a:p>
        </p:txBody>
      </p:sp>
      <p:sp>
        <p:nvSpPr>
          <p:cNvPr id="42" name="テキスト ボックス 41">
            <a:extLst>
              <a:ext uri="{FF2B5EF4-FFF2-40B4-BE49-F238E27FC236}">
                <a16:creationId xmlns:a16="http://schemas.microsoft.com/office/drawing/2014/main" id="{D2959D5B-6CED-DA4C-3D47-C4EEFDA853AB}"/>
              </a:ext>
            </a:extLst>
          </p:cNvPr>
          <p:cNvSpPr txBox="1"/>
          <p:nvPr/>
        </p:nvSpPr>
        <p:spPr>
          <a:xfrm>
            <a:off x="9568433"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pic>
        <p:nvPicPr>
          <p:cNvPr id="49" name="Picture 2" descr="ユーラシア大陸｣の復活が世界を大きく変える | ブックス・レビュー | 東洋経済オンライン | 社会をよくする経済ニュース">
            <a:extLst>
              <a:ext uri="{FF2B5EF4-FFF2-40B4-BE49-F238E27FC236}">
                <a16:creationId xmlns:a16="http://schemas.microsoft.com/office/drawing/2014/main" id="{C48E5422-BD2A-4193-9D90-88017E0E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73" y="420559"/>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06C47497-A3E7-4118-8D6A-234A384A9FF1}"/>
              </a:ext>
            </a:extLst>
          </p:cNvPr>
          <p:cNvSpPr/>
          <p:nvPr/>
        </p:nvSpPr>
        <p:spPr>
          <a:xfrm rot="20853892">
            <a:off x="3584994" y="1194252"/>
            <a:ext cx="5243700" cy="2519396"/>
          </a:xfrm>
          <a:custGeom>
            <a:avLst/>
            <a:gdLst>
              <a:gd name="connsiteX0" fmla="*/ 0 w 5243700"/>
              <a:gd name="connsiteY0" fmla="*/ 1259698 h 2519396"/>
              <a:gd name="connsiteX1" fmla="*/ 2621850 w 5243700"/>
              <a:gd name="connsiteY1" fmla="*/ 0 h 2519396"/>
              <a:gd name="connsiteX2" fmla="*/ 5243700 w 5243700"/>
              <a:gd name="connsiteY2" fmla="*/ 1259698 h 2519396"/>
              <a:gd name="connsiteX3" fmla="*/ 2621850 w 5243700"/>
              <a:gd name="connsiteY3" fmla="*/ 2519396 h 2519396"/>
              <a:gd name="connsiteX4" fmla="*/ 0 w 5243700"/>
              <a:gd name="connsiteY4" fmla="*/ 1259698 h 251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3700" h="2519396" extrusionOk="0">
                <a:moveTo>
                  <a:pt x="0" y="1259698"/>
                </a:moveTo>
                <a:cubicBezTo>
                  <a:pt x="-174883" y="223752"/>
                  <a:pt x="996502" y="189828"/>
                  <a:pt x="2621850" y="0"/>
                </a:cubicBezTo>
                <a:cubicBezTo>
                  <a:pt x="4099815" y="18035"/>
                  <a:pt x="5225108" y="528702"/>
                  <a:pt x="5243700" y="1259698"/>
                </a:cubicBezTo>
                <a:cubicBezTo>
                  <a:pt x="4942720" y="1892169"/>
                  <a:pt x="4101607" y="2265085"/>
                  <a:pt x="2621850" y="2519396"/>
                </a:cubicBezTo>
                <a:cubicBezTo>
                  <a:pt x="1155558" y="2494194"/>
                  <a:pt x="35160" y="1907273"/>
                  <a:pt x="0" y="1259698"/>
                </a:cubicBezTo>
                <a:close/>
              </a:path>
            </a:pathLst>
          </a:custGeom>
          <a:noFill/>
          <a:ln w="76200">
            <a:solidFill>
              <a:schemeClr val="bg2"/>
            </a:solidFill>
            <a:extLst>
              <a:ext uri="{C807C97D-BFC1-408E-A445-0C87EB9F89A2}">
                <ask:lineSketchStyleProps xmlns:ask="http://schemas.microsoft.com/office/drawing/2018/sketchyshapes" sd="4172447036">
                  <a:prstGeom prst="ellipse">
                    <a:avLst/>
                  </a:prstGeom>
                  <ask:type>
                    <ask:lineSketchScribble/>
                  </ask:type>
                </ask:lineSketchStyleProps>
              </a:ext>
            </a:extLst>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HG創英角ﾎﾟｯﾌﾟ体" panose="040B0A09000000000000" pitchFamily="49" charset="-128"/>
                <a:ea typeface="HG創英角ﾎﾟｯﾌﾟ体" panose="040B0A09000000000000" pitchFamily="49" charset="-128"/>
              </a:rPr>
              <a:t>ハートランド</a:t>
            </a:r>
          </a:p>
        </p:txBody>
      </p:sp>
      <p:sp>
        <p:nvSpPr>
          <p:cNvPr id="9" name="アーチ 8">
            <a:extLst>
              <a:ext uri="{FF2B5EF4-FFF2-40B4-BE49-F238E27FC236}">
                <a16:creationId xmlns:a16="http://schemas.microsoft.com/office/drawing/2014/main" id="{63C4E03F-2336-49F2-B683-642C5E83BB41}"/>
              </a:ext>
            </a:extLst>
          </p:cNvPr>
          <p:cNvSpPr/>
          <p:nvPr/>
        </p:nvSpPr>
        <p:spPr>
          <a:xfrm rot="11497163">
            <a:off x="1878835" y="917504"/>
            <a:ext cx="8242475" cy="5445011"/>
          </a:xfrm>
          <a:custGeom>
            <a:avLst/>
            <a:gdLst>
              <a:gd name="connsiteX0" fmla="*/ 135183 w 8242475"/>
              <a:gd name="connsiteY0" fmla="*/ 3414082 h 5445011"/>
              <a:gd name="connsiteX1" fmla="*/ 2323235 w 8242475"/>
              <a:gd name="connsiteY1" fmla="*/ 272761 h 5445011"/>
              <a:gd name="connsiteX2" fmla="*/ 5450670 w 8242475"/>
              <a:gd name="connsiteY2" fmla="*/ 145539 h 5445011"/>
              <a:gd name="connsiteX3" fmla="*/ 8241426 w 8242475"/>
              <a:gd name="connsiteY3" fmla="*/ 2783961 h 5445011"/>
              <a:gd name="connsiteX4" fmla="*/ 7836079 w 8242475"/>
              <a:gd name="connsiteY4" fmla="*/ 2777915 h 5445011"/>
              <a:gd name="connsiteX5" fmla="*/ 7396954 w 8242475"/>
              <a:gd name="connsiteY5" fmla="*/ 2771365 h 5445011"/>
              <a:gd name="connsiteX6" fmla="*/ 5050364 w 8242475"/>
              <a:gd name="connsiteY6" fmla="*/ 921491 h 5445011"/>
              <a:gd name="connsiteX7" fmla="*/ 2850645 w 8242475"/>
              <a:gd name="connsiteY7" fmla="*/ 991347 h 5445011"/>
              <a:gd name="connsiteX8" fmla="*/ 984962 w 8242475"/>
              <a:gd name="connsiteY8" fmla="*/ 3266647 h 5445011"/>
              <a:gd name="connsiteX9" fmla="*/ 585566 w 8242475"/>
              <a:gd name="connsiteY9" fmla="*/ 3335941 h 5445011"/>
              <a:gd name="connsiteX10" fmla="*/ 135183 w 8242475"/>
              <a:gd name="connsiteY10" fmla="*/ 3414082 h 5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42475" h="5445011" extrusionOk="0">
                <a:moveTo>
                  <a:pt x="135183" y="3414082"/>
                </a:moveTo>
                <a:cubicBezTo>
                  <a:pt x="-279194" y="2100449"/>
                  <a:pt x="868533" y="1181679"/>
                  <a:pt x="2323235" y="272761"/>
                </a:cubicBezTo>
                <a:cubicBezTo>
                  <a:pt x="3239274" y="-165837"/>
                  <a:pt x="4407235" y="-171883"/>
                  <a:pt x="5450670" y="145539"/>
                </a:cubicBezTo>
                <a:cubicBezTo>
                  <a:pt x="7235238" y="563755"/>
                  <a:pt x="7940884" y="1669547"/>
                  <a:pt x="8241426" y="2783961"/>
                </a:cubicBezTo>
                <a:cubicBezTo>
                  <a:pt x="8143844" y="2788840"/>
                  <a:pt x="7945298" y="2737044"/>
                  <a:pt x="7836079" y="2777915"/>
                </a:cubicBezTo>
                <a:cubicBezTo>
                  <a:pt x="7726860" y="2818786"/>
                  <a:pt x="7597325" y="2731154"/>
                  <a:pt x="7396954" y="2771365"/>
                </a:cubicBezTo>
                <a:cubicBezTo>
                  <a:pt x="7520819" y="2261712"/>
                  <a:pt x="6571776" y="1122091"/>
                  <a:pt x="5050364" y="921491"/>
                </a:cubicBezTo>
                <a:cubicBezTo>
                  <a:pt x="4227702" y="802899"/>
                  <a:pt x="3573141" y="852764"/>
                  <a:pt x="2850645" y="991347"/>
                </a:cubicBezTo>
                <a:cubicBezTo>
                  <a:pt x="1449716" y="1305181"/>
                  <a:pt x="423450" y="2314733"/>
                  <a:pt x="984962" y="3266647"/>
                </a:cubicBezTo>
                <a:cubicBezTo>
                  <a:pt x="816196" y="3296707"/>
                  <a:pt x="669788" y="3276249"/>
                  <a:pt x="585566" y="3335941"/>
                </a:cubicBezTo>
                <a:cubicBezTo>
                  <a:pt x="501344" y="3395633"/>
                  <a:pt x="319617" y="3367759"/>
                  <a:pt x="135183" y="3414082"/>
                </a:cubicBezTo>
                <a:close/>
              </a:path>
            </a:pathLst>
          </a:custGeom>
          <a:noFill/>
          <a:ln w="76200">
            <a:solidFill>
              <a:schemeClr val="accent2">
                <a:lumMod val="75000"/>
              </a:schemeClr>
            </a:solidFill>
            <a:extLst>
              <a:ext uri="{C807C97D-BFC1-408E-A445-0C87EB9F89A2}">
                <ask:lineSketchStyleProps xmlns:ask="http://schemas.microsoft.com/office/drawing/2018/sketchyshapes" sd="672174913">
                  <a:prstGeom prst="blockArc">
                    <a:avLst>
                      <a:gd name="adj1" fmla="val 10209433"/>
                      <a:gd name="adj2" fmla="val 51273"/>
                      <a:gd name="adj3" fmla="val 15508"/>
                    </a:avLst>
                  </a:prstGeom>
                  <ask:type>
                    <ask:lineSketchScribble/>
                  </ask:type>
                </ask:lineSketchStyleProps>
              </a:ext>
            </a:extLst>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C3A2A9D1-D924-4B4B-B264-F47C8E33AA26}"/>
              </a:ext>
            </a:extLst>
          </p:cNvPr>
          <p:cNvSpPr txBox="1"/>
          <p:nvPr/>
        </p:nvSpPr>
        <p:spPr>
          <a:xfrm>
            <a:off x="153466" y="5313751"/>
            <a:ext cx="2206070" cy="530736"/>
          </a:xfrm>
          <a:prstGeom prst="rect">
            <a:avLst/>
          </a:prstGeom>
          <a:noFill/>
        </p:spPr>
        <p:txBody>
          <a:bodyPr wrap="square" rtlCol="0">
            <a:spAutoFit/>
          </a:bodyPr>
          <a:lstStyle/>
          <a:p>
            <a:endParaRPr kumimoji="1" lang="ja-JP" altLang="en-US" dirty="0"/>
          </a:p>
        </p:txBody>
      </p:sp>
      <p:sp>
        <p:nvSpPr>
          <p:cNvPr id="12" name="テキスト ボックス 11">
            <a:extLst>
              <a:ext uri="{FF2B5EF4-FFF2-40B4-BE49-F238E27FC236}">
                <a16:creationId xmlns:a16="http://schemas.microsoft.com/office/drawing/2014/main" id="{E26BBACC-B741-493D-8825-2948CD2E76C2}"/>
              </a:ext>
            </a:extLst>
          </p:cNvPr>
          <p:cNvSpPr txBox="1"/>
          <p:nvPr/>
        </p:nvSpPr>
        <p:spPr>
          <a:xfrm>
            <a:off x="1124600" y="5013651"/>
            <a:ext cx="2733086" cy="646331"/>
          </a:xfrm>
          <a:prstGeom prst="rect">
            <a:avLst/>
          </a:prstGeom>
          <a:noFill/>
        </p:spPr>
        <p:txBody>
          <a:bodyPr wrap="square" rtlCol="0">
            <a:spAutoFit/>
          </a:bodyPr>
          <a:lstStyle/>
          <a:p>
            <a:r>
              <a:rPr kumimoji="1" lang="ja-JP" altLang="en-US" sz="3600" dirty="0">
                <a:latin typeface="HG創英角ﾎﾟｯﾌﾟ体" panose="040B0A09000000000000" pitchFamily="49" charset="-128"/>
                <a:ea typeface="HG創英角ﾎﾟｯﾌﾟ体" panose="040B0A09000000000000" pitchFamily="49" charset="-128"/>
              </a:rPr>
              <a:t>リムランド</a:t>
            </a:r>
          </a:p>
        </p:txBody>
      </p:sp>
      <p:pic>
        <p:nvPicPr>
          <p:cNvPr id="3074" name="Picture 2">
            <a:extLst>
              <a:ext uri="{FF2B5EF4-FFF2-40B4-BE49-F238E27FC236}">
                <a16:creationId xmlns:a16="http://schemas.microsoft.com/office/drawing/2014/main" id="{2E160265-3338-4BF4-9233-0DFA0436E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0783" y="4372234"/>
            <a:ext cx="1546144" cy="2191834"/>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9E19082F-A49E-41C0-A6AC-F79F24631EB5}"/>
              </a:ext>
            </a:extLst>
          </p:cNvPr>
          <p:cNvSpPr txBox="1"/>
          <p:nvPr/>
        </p:nvSpPr>
        <p:spPr>
          <a:xfrm>
            <a:off x="236593" y="5972382"/>
            <a:ext cx="3073196" cy="754053"/>
          </a:xfrm>
          <a:prstGeom prst="rect">
            <a:avLst/>
          </a:prstGeom>
          <a:solidFill>
            <a:srgbClr val="C00000"/>
          </a:solidFill>
        </p:spPr>
        <p:txBody>
          <a:bodyPr wrap="square">
            <a:spAutoFit/>
          </a:bodyPr>
          <a:lstStyle/>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「東欧を支配する者はハートランドを制し、</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ハートランドを支配する者は世界島を制し、</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世界島を支配する者は世界を制する」</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（第</a:t>
            </a:r>
            <a:r>
              <a:rPr lang="en-US" altLang="ja-JP" sz="700" b="1" i="0" dirty="0">
                <a:solidFill>
                  <a:schemeClr val="bg1">
                    <a:lumMod val="95000"/>
                  </a:schemeClr>
                </a:solidFill>
                <a:effectLst/>
                <a:latin typeface="BIZ UDP明朝 Medium" panose="02020500000000000000" pitchFamily="18" charset="-128"/>
                <a:ea typeface="BIZ UDP明朝 Medium" panose="02020500000000000000" pitchFamily="18" charset="-128"/>
              </a:rPr>
              <a:t>6</a:t>
            </a: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章　諸国民の自由 ｐ</a:t>
            </a:r>
            <a:r>
              <a:rPr lang="en-US" altLang="ja-JP" sz="700" b="1" i="0" dirty="0">
                <a:solidFill>
                  <a:schemeClr val="bg1">
                    <a:lumMod val="95000"/>
                  </a:schemeClr>
                </a:solidFill>
                <a:effectLst/>
                <a:latin typeface="BIZ UDP明朝 Medium" panose="02020500000000000000" pitchFamily="18" charset="-128"/>
                <a:ea typeface="BIZ UDP明朝 Medium" panose="02020500000000000000" pitchFamily="18" charset="-128"/>
              </a:rPr>
              <a:t>177</a:t>
            </a: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a:t>
            </a:r>
            <a:endParaRPr lang="ja-JP" altLang="en-US" sz="1200" b="1" dirty="0">
              <a:solidFill>
                <a:schemeClr val="bg1">
                  <a:lumMod val="95000"/>
                </a:schemeClr>
              </a:solidFill>
              <a:latin typeface="BIZ UDP明朝 Medium" panose="02020500000000000000" pitchFamily="18" charset="-128"/>
              <a:ea typeface="BIZ UDP明朝 Medium" panose="02020500000000000000" pitchFamily="18" charset="-128"/>
            </a:endParaRPr>
          </a:p>
        </p:txBody>
      </p:sp>
      <p:sp>
        <p:nvSpPr>
          <p:cNvPr id="13" name="スライド番号プレースホルダー 1">
            <a:extLst>
              <a:ext uri="{FF2B5EF4-FFF2-40B4-BE49-F238E27FC236}">
                <a16:creationId xmlns:a16="http://schemas.microsoft.com/office/drawing/2014/main" id="{C301E1CD-CB84-4F4B-9E8B-2E204E5796BA}"/>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18540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イスラエル国の国旗 | SOF">
            <a:extLst>
              <a:ext uri="{FF2B5EF4-FFF2-40B4-BE49-F238E27FC236}">
                <a16:creationId xmlns:a16="http://schemas.microsoft.com/office/drawing/2014/main" id="{7A359EBB-0DF0-7F3F-4245-6700A859B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37" y="2403508"/>
            <a:ext cx="1374041" cy="9971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0AB3DB4-5976-181B-F9B9-780467EF7F35}"/>
              </a:ext>
            </a:extLst>
          </p:cNvPr>
          <p:cNvSpPr txBox="1"/>
          <p:nvPr/>
        </p:nvSpPr>
        <p:spPr>
          <a:xfrm>
            <a:off x="0" y="219044"/>
            <a:ext cx="12191999" cy="461665"/>
          </a:xfrm>
          <a:prstGeom prst="rect">
            <a:avLst/>
          </a:prstGeom>
          <a:noFill/>
        </p:spPr>
        <p:txBody>
          <a:bodyPr wrap="square" rtlCol="0">
            <a:spAutoFit/>
          </a:bodyPr>
          <a:lstStyle/>
          <a:p>
            <a:pPr algn="ctr"/>
            <a:r>
              <a:rPr kumimoji="1" lang="ja-JP" altLang="en-US" sz="2400" u="sng" dirty="0">
                <a:latin typeface="Yet R" panose="02030504000101010101" pitchFamily="18" charset="-127"/>
                <a:ea typeface="Yet R" panose="02030504000101010101" pitchFamily="18" charset="-127"/>
              </a:rPr>
              <a:t>デジタル基軸通貨</a:t>
            </a:r>
            <a:r>
              <a:rPr kumimoji="1" lang="ja-JP" altLang="en-US" sz="2400" dirty="0">
                <a:latin typeface="Yet R" panose="02030504000101010101" pitchFamily="18" charset="-127"/>
                <a:ea typeface="Yet R" panose="02030504000101010101" pitchFamily="18" charset="-127"/>
              </a:rPr>
              <a:t>の誕生と</a:t>
            </a:r>
            <a:r>
              <a:rPr kumimoji="1" lang="en-US" altLang="ja-JP" sz="2400" dirty="0">
                <a:latin typeface="Yet R" panose="02030504000101010101" pitchFamily="18" charset="-127"/>
                <a:ea typeface="Yet R" panose="02030504000101010101" pitchFamily="18" charset="-127"/>
              </a:rPr>
              <a:t>『</a:t>
            </a:r>
            <a:r>
              <a:rPr kumimoji="1" lang="ja-JP" altLang="en-US" sz="2400" dirty="0">
                <a:latin typeface="Yet R" panose="02030504000101010101" pitchFamily="18" charset="-127"/>
                <a:ea typeface="Yet R" panose="02030504000101010101" pitchFamily="18" charset="-127"/>
              </a:rPr>
              <a:t>ユーラシア経済連合プラス</a:t>
            </a:r>
            <a:r>
              <a:rPr kumimoji="1" lang="en-US" altLang="ja-JP" sz="2400" dirty="0">
                <a:latin typeface="Yet R" panose="02030504000101010101" pitchFamily="18" charset="-127"/>
                <a:ea typeface="Yet R" panose="02030504000101010101" pitchFamily="18" charset="-127"/>
              </a:rPr>
              <a:t>』</a:t>
            </a:r>
            <a:r>
              <a:rPr kumimoji="1" lang="ja-JP" altLang="en-US" sz="2400" dirty="0">
                <a:latin typeface="Yet R" panose="02030504000101010101" pitchFamily="18" charset="-127"/>
                <a:ea typeface="Yet R" panose="02030504000101010101" pitchFamily="18" charset="-127"/>
              </a:rPr>
              <a:t>の台頭</a:t>
            </a:r>
          </a:p>
        </p:txBody>
      </p:sp>
      <p:sp>
        <p:nvSpPr>
          <p:cNvPr id="2" name="フローチャート: 判断 1">
            <a:extLst>
              <a:ext uri="{FF2B5EF4-FFF2-40B4-BE49-F238E27FC236}">
                <a16:creationId xmlns:a16="http://schemas.microsoft.com/office/drawing/2014/main" id="{F11DF1BF-8B49-7514-B24E-57F51C21760C}"/>
              </a:ext>
            </a:extLst>
          </p:cNvPr>
          <p:cNvSpPr/>
          <p:nvPr/>
        </p:nvSpPr>
        <p:spPr>
          <a:xfrm>
            <a:off x="3098181" y="1109546"/>
            <a:ext cx="5995638" cy="3585118"/>
          </a:xfrm>
          <a:prstGeom prst="flowChartDecision">
            <a:avLst/>
          </a:prstGeom>
          <a:solidFill>
            <a:schemeClr val="accent4">
              <a:lumMod val="75000"/>
            </a:schemeClr>
          </a:solidFill>
          <a:ln>
            <a:solidFill>
              <a:schemeClr val="accent4">
                <a:lumMod val="50000"/>
              </a:schemeClr>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世界島</a:t>
            </a:r>
            <a:endParaRPr kumimoji="1" lang="en-US" altLang="ja-JP"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a:p>
            <a:pPr algn="ctr"/>
            <a:r>
              <a:rPr lang="ja-JP" altLang="en-US"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ハートランド</a:t>
            </a:r>
            <a:endParaRPr kumimoji="1" lang="ja-JP" altLang="en-US"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p:txBody>
      </p:sp>
      <p:pic>
        <p:nvPicPr>
          <p:cNvPr id="1026" name="Picture 2" descr="ロシア | 国の国旗">
            <a:extLst>
              <a:ext uri="{FF2B5EF4-FFF2-40B4-BE49-F238E27FC236}">
                <a16:creationId xmlns:a16="http://schemas.microsoft.com/office/drawing/2014/main" id="{D8DEF8C3-684A-9951-CB7B-C14B295B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979" y="1355339"/>
            <a:ext cx="1374040" cy="916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科普】中国国旗演变史_哔哩哔哩_bilibili">
            <a:extLst>
              <a:ext uri="{FF2B5EF4-FFF2-40B4-BE49-F238E27FC236}">
                <a16:creationId xmlns:a16="http://schemas.microsoft.com/office/drawing/2014/main" id="{2F2B1972-0647-6E2B-D9E7-CF417B33F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351" y="2473080"/>
            <a:ext cx="1374040" cy="858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無料イラスト インドの国旗">
            <a:extLst>
              <a:ext uri="{FF2B5EF4-FFF2-40B4-BE49-F238E27FC236}">
                <a16:creationId xmlns:a16="http://schemas.microsoft.com/office/drawing/2014/main" id="{8E806E62-B6BA-579D-D446-0DD7CE6DF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8980" y="3575822"/>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国旗 イラスト 無料｜イラン・イスラム共和国の国旗｜【公式】イラストダウンロード">
            <a:extLst>
              <a:ext uri="{FF2B5EF4-FFF2-40B4-BE49-F238E27FC236}">
                <a16:creationId xmlns:a16="http://schemas.microsoft.com/office/drawing/2014/main" id="{900B894F-ABFF-3805-F6EC-2DF2A03C8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5769" y="3181409"/>
            <a:ext cx="1374040" cy="918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トルコ | 地図に使えるフリー素材.jp">
            <a:extLst>
              <a:ext uri="{FF2B5EF4-FFF2-40B4-BE49-F238E27FC236}">
                <a16:creationId xmlns:a16="http://schemas.microsoft.com/office/drawing/2014/main" id="{D747C5A7-99B5-F60A-36A1-45C115166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5769" y="1986078"/>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インドネシア | 国の国旗">
            <a:extLst>
              <a:ext uri="{FF2B5EF4-FFF2-40B4-BE49-F238E27FC236}">
                <a16:creationId xmlns:a16="http://schemas.microsoft.com/office/drawing/2014/main" id="{8B7EE7B2-54DC-094D-A5B0-7629FF6F49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0722" y="4002390"/>
            <a:ext cx="1374040" cy="9160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南アフリカ | 地図に使えるフリー素材.jp">
            <a:extLst>
              <a:ext uri="{FF2B5EF4-FFF2-40B4-BE49-F238E27FC236}">
                <a16:creationId xmlns:a16="http://schemas.microsoft.com/office/drawing/2014/main" id="{36EC6669-7A0F-C26A-F870-286D345F19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202" y="5610874"/>
            <a:ext cx="1374041"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メキシコの国旗 - 世界の国旗">
            <a:extLst>
              <a:ext uri="{FF2B5EF4-FFF2-40B4-BE49-F238E27FC236}">
                <a16:creationId xmlns:a16="http://schemas.microsoft.com/office/drawing/2014/main" id="{1217ECC1-D0EE-BB69-D8E3-0B434D2D6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5717" y="1420769"/>
            <a:ext cx="1374040" cy="78516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国旗 フリーイラスト - 無料の印刷用ぬりえ">
            <a:extLst>
              <a:ext uri="{FF2B5EF4-FFF2-40B4-BE49-F238E27FC236}">
                <a16:creationId xmlns:a16="http://schemas.microsoft.com/office/drawing/2014/main" id="{01581132-D484-A868-0C19-2420934D30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92853" y="5581163"/>
            <a:ext cx="1374040" cy="91785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エジプトの国旗 🇪🇬 - 世界の国旗">
            <a:extLst>
              <a:ext uri="{FF2B5EF4-FFF2-40B4-BE49-F238E27FC236}">
                <a16:creationId xmlns:a16="http://schemas.microsoft.com/office/drawing/2014/main" id="{59AE313F-57F8-3ADE-A642-9451F7D4C9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203" y="4061714"/>
            <a:ext cx="1374041" cy="91602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23D775B-6B3E-F146-E5BF-7F46E529EC60}"/>
              </a:ext>
            </a:extLst>
          </p:cNvPr>
          <p:cNvSpPr txBox="1"/>
          <p:nvPr/>
        </p:nvSpPr>
        <p:spPr>
          <a:xfrm>
            <a:off x="1892625" y="2263491"/>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イスラエル</a:t>
            </a:r>
          </a:p>
        </p:txBody>
      </p:sp>
      <p:sp>
        <p:nvSpPr>
          <p:cNvPr id="20" name="テキスト ボックス 19">
            <a:extLst>
              <a:ext uri="{FF2B5EF4-FFF2-40B4-BE49-F238E27FC236}">
                <a16:creationId xmlns:a16="http://schemas.microsoft.com/office/drawing/2014/main" id="{5D3D0C69-EF7C-859A-1353-3ED17E5A884E}"/>
              </a:ext>
            </a:extLst>
          </p:cNvPr>
          <p:cNvSpPr txBox="1"/>
          <p:nvPr/>
        </p:nvSpPr>
        <p:spPr>
          <a:xfrm>
            <a:off x="3813715" y="1735400"/>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トルコ</a:t>
            </a:r>
          </a:p>
        </p:txBody>
      </p:sp>
      <p:sp>
        <p:nvSpPr>
          <p:cNvPr id="21" name="テキスト ボックス 20">
            <a:extLst>
              <a:ext uri="{FF2B5EF4-FFF2-40B4-BE49-F238E27FC236}">
                <a16:creationId xmlns:a16="http://schemas.microsoft.com/office/drawing/2014/main" id="{3DF80A9F-4E3A-B596-7404-5FDD9627E958}"/>
              </a:ext>
            </a:extLst>
          </p:cNvPr>
          <p:cNvSpPr txBox="1"/>
          <p:nvPr/>
        </p:nvSpPr>
        <p:spPr>
          <a:xfrm>
            <a:off x="3096946" y="4462918"/>
            <a:ext cx="142364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サウジアラビア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2" name="テキスト ボックス 21">
            <a:extLst>
              <a:ext uri="{FF2B5EF4-FFF2-40B4-BE49-F238E27FC236}">
                <a16:creationId xmlns:a16="http://schemas.microsoft.com/office/drawing/2014/main" id="{DC205F2A-2037-DC0B-3BD2-044675A3FBE4}"/>
              </a:ext>
            </a:extLst>
          </p:cNvPr>
          <p:cNvSpPr txBox="1"/>
          <p:nvPr/>
        </p:nvSpPr>
        <p:spPr>
          <a:xfrm>
            <a:off x="865741" y="3811827"/>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エジプト</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3" name="テキスト ボックス 22">
            <a:extLst>
              <a:ext uri="{FF2B5EF4-FFF2-40B4-BE49-F238E27FC236}">
                <a16:creationId xmlns:a16="http://schemas.microsoft.com/office/drawing/2014/main" id="{FDC709AC-8FFE-EEB7-9D93-AFA92C1A4160}"/>
              </a:ext>
            </a:extLst>
          </p:cNvPr>
          <p:cNvSpPr txBox="1"/>
          <p:nvPr/>
        </p:nvSpPr>
        <p:spPr>
          <a:xfrm>
            <a:off x="888369" y="5355676"/>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南アフリカ</a:t>
            </a:r>
          </a:p>
        </p:txBody>
      </p:sp>
      <p:sp>
        <p:nvSpPr>
          <p:cNvPr id="24" name="テキスト ボックス 23">
            <a:extLst>
              <a:ext uri="{FF2B5EF4-FFF2-40B4-BE49-F238E27FC236}">
                <a16:creationId xmlns:a16="http://schemas.microsoft.com/office/drawing/2014/main" id="{18EAE591-8CF6-E36A-79EB-22300D696A3A}"/>
              </a:ext>
            </a:extLst>
          </p:cNvPr>
          <p:cNvSpPr txBox="1"/>
          <p:nvPr/>
        </p:nvSpPr>
        <p:spPr>
          <a:xfrm>
            <a:off x="5573125" y="3342312"/>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5" name="テキスト ボックス 24">
            <a:extLst>
              <a:ext uri="{FF2B5EF4-FFF2-40B4-BE49-F238E27FC236}">
                <a16:creationId xmlns:a16="http://schemas.microsoft.com/office/drawing/2014/main" id="{85CA6C72-0462-BBDA-4A4C-A61DF44E7963}"/>
              </a:ext>
            </a:extLst>
          </p:cNvPr>
          <p:cNvSpPr txBox="1"/>
          <p:nvPr/>
        </p:nvSpPr>
        <p:spPr>
          <a:xfrm>
            <a:off x="7997286" y="3745641"/>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インドネシア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B4058D32-2AA9-242C-F4B1-9170977A5841}"/>
              </a:ext>
            </a:extLst>
          </p:cNvPr>
          <p:cNvSpPr txBox="1"/>
          <p:nvPr/>
        </p:nvSpPr>
        <p:spPr>
          <a:xfrm>
            <a:off x="6983741" y="2819886"/>
            <a:ext cx="671599"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28" name="テキスト ボックス 27">
            <a:extLst>
              <a:ext uri="{FF2B5EF4-FFF2-40B4-BE49-F238E27FC236}">
                <a16:creationId xmlns:a16="http://schemas.microsoft.com/office/drawing/2014/main" id="{3664F81E-14EE-C498-314A-411BFB5D1D27}"/>
              </a:ext>
            </a:extLst>
          </p:cNvPr>
          <p:cNvSpPr txBox="1"/>
          <p:nvPr/>
        </p:nvSpPr>
        <p:spPr>
          <a:xfrm>
            <a:off x="10366507" y="1143770"/>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メキシコ</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388B5B04-2852-4A5B-959E-C9EA1B65030E}"/>
              </a:ext>
            </a:extLst>
          </p:cNvPr>
          <p:cNvSpPr txBox="1"/>
          <p:nvPr/>
        </p:nvSpPr>
        <p:spPr>
          <a:xfrm>
            <a:off x="10326587" y="5327797"/>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ブラジル</a:t>
            </a:r>
          </a:p>
        </p:txBody>
      </p:sp>
      <p:sp>
        <p:nvSpPr>
          <p:cNvPr id="30" name="テキスト ボックス 29">
            <a:extLst>
              <a:ext uri="{FF2B5EF4-FFF2-40B4-BE49-F238E27FC236}">
                <a16:creationId xmlns:a16="http://schemas.microsoft.com/office/drawing/2014/main" id="{368EB0AC-F1E4-3FBA-4B12-73B1E03DDA91}"/>
              </a:ext>
            </a:extLst>
          </p:cNvPr>
          <p:cNvSpPr txBox="1"/>
          <p:nvPr/>
        </p:nvSpPr>
        <p:spPr>
          <a:xfrm>
            <a:off x="5632614" y="2233442"/>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ロシア</a:t>
            </a:r>
          </a:p>
        </p:txBody>
      </p:sp>
      <p:sp>
        <p:nvSpPr>
          <p:cNvPr id="6" name="四角形: 角を丸くする 5">
            <a:extLst>
              <a:ext uri="{FF2B5EF4-FFF2-40B4-BE49-F238E27FC236}">
                <a16:creationId xmlns:a16="http://schemas.microsoft.com/office/drawing/2014/main" id="{F5975BD3-FCEA-19BA-DE64-0886C2CB0C32}"/>
              </a:ext>
            </a:extLst>
          </p:cNvPr>
          <p:cNvSpPr/>
          <p:nvPr/>
        </p:nvSpPr>
        <p:spPr>
          <a:xfrm>
            <a:off x="489397" y="3680643"/>
            <a:ext cx="1745854" cy="3026816"/>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2A8E7CC3-BC48-2FF5-C61C-DBBB158E7FE1}"/>
              </a:ext>
            </a:extLst>
          </p:cNvPr>
          <p:cNvSpPr/>
          <p:nvPr/>
        </p:nvSpPr>
        <p:spPr>
          <a:xfrm>
            <a:off x="9957220" y="1054957"/>
            <a:ext cx="1823633" cy="1418123"/>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DD9519DB-5B8E-CB23-0873-77F8F34E276E}"/>
              </a:ext>
            </a:extLst>
          </p:cNvPr>
          <p:cNvSpPr/>
          <p:nvPr/>
        </p:nvSpPr>
        <p:spPr>
          <a:xfrm>
            <a:off x="9957220" y="5325306"/>
            <a:ext cx="1823633" cy="1418123"/>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ローチャート: 照合 7">
            <a:extLst>
              <a:ext uri="{FF2B5EF4-FFF2-40B4-BE49-F238E27FC236}">
                <a16:creationId xmlns:a16="http://schemas.microsoft.com/office/drawing/2014/main" id="{F4A82E75-F857-3275-405D-CA23141F04EB}"/>
              </a:ext>
            </a:extLst>
          </p:cNvPr>
          <p:cNvSpPr/>
          <p:nvPr/>
        </p:nvSpPr>
        <p:spPr>
          <a:xfrm>
            <a:off x="10098655" y="2459301"/>
            <a:ext cx="1576671" cy="2866005"/>
          </a:xfrm>
          <a:prstGeom prst="flowChartCollate">
            <a:avLst/>
          </a:prstGeom>
          <a:noFill/>
          <a:ln w="31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52" name="Picture 28" descr="無料イラスト サウジアラビアの国旗">
            <a:extLst>
              <a:ext uri="{FF2B5EF4-FFF2-40B4-BE49-F238E27FC236}">
                <a16:creationId xmlns:a16="http://schemas.microsoft.com/office/drawing/2014/main" id="{1BF80F45-CEE3-2BC8-AD17-E274ADA50D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47782" y="4694664"/>
            <a:ext cx="1372805" cy="915203"/>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91EA4A79-0975-130D-FC60-652C1C747D03}"/>
              </a:ext>
            </a:extLst>
          </p:cNvPr>
          <p:cNvSpPr txBox="1"/>
          <p:nvPr/>
        </p:nvSpPr>
        <p:spPr>
          <a:xfrm>
            <a:off x="3598123" y="4086270"/>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イラン</a:t>
            </a:r>
          </a:p>
        </p:txBody>
      </p:sp>
      <p:pic>
        <p:nvPicPr>
          <p:cNvPr id="1054" name="Picture 30" descr="ベネズエラの国旗">
            <a:extLst>
              <a:ext uri="{FF2B5EF4-FFF2-40B4-BE49-F238E27FC236}">
                <a16:creationId xmlns:a16="http://schemas.microsoft.com/office/drawing/2014/main" id="{DD5AF02D-E29C-6BD8-BA07-9639BB778C5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87639" y="3461431"/>
            <a:ext cx="1373438" cy="915202"/>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DD089EC0-F87E-4693-F0C6-2F9115D2D1D6}"/>
              </a:ext>
            </a:extLst>
          </p:cNvPr>
          <p:cNvSpPr txBox="1"/>
          <p:nvPr/>
        </p:nvSpPr>
        <p:spPr>
          <a:xfrm>
            <a:off x="9397408" y="3850429"/>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ベネゼエラ</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0" name="テキスト ボックス 39">
            <a:extLst>
              <a:ext uri="{FF2B5EF4-FFF2-40B4-BE49-F238E27FC236}">
                <a16:creationId xmlns:a16="http://schemas.microsoft.com/office/drawing/2014/main" id="{7D31F44A-40E4-0317-55AE-8890298AD9DB}"/>
              </a:ext>
            </a:extLst>
          </p:cNvPr>
          <p:cNvSpPr txBox="1"/>
          <p:nvPr/>
        </p:nvSpPr>
        <p:spPr>
          <a:xfrm>
            <a:off x="2562008" y="6177291"/>
            <a:ext cx="7010946"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グレートゲームの終わり⇒多分、ロシアの勝ち</a:t>
            </a:r>
          </a:p>
        </p:txBody>
      </p:sp>
      <p:sp>
        <p:nvSpPr>
          <p:cNvPr id="41" name="テキスト ボックス 40">
            <a:extLst>
              <a:ext uri="{FF2B5EF4-FFF2-40B4-BE49-F238E27FC236}">
                <a16:creationId xmlns:a16="http://schemas.microsoft.com/office/drawing/2014/main" id="{4C1C02B9-467D-EBBB-6961-A3335ABA057F}"/>
              </a:ext>
            </a:extLst>
          </p:cNvPr>
          <p:cNvSpPr txBox="1"/>
          <p:nvPr/>
        </p:nvSpPr>
        <p:spPr>
          <a:xfrm>
            <a:off x="553729" y="6523297"/>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アフリカ</a:t>
            </a:r>
          </a:p>
        </p:txBody>
      </p:sp>
      <p:sp>
        <p:nvSpPr>
          <p:cNvPr id="42" name="テキスト ボックス 41">
            <a:extLst>
              <a:ext uri="{FF2B5EF4-FFF2-40B4-BE49-F238E27FC236}">
                <a16:creationId xmlns:a16="http://schemas.microsoft.com/office/drawing/2014/main" id="{D2959D5B-6CED-DA4C-3D47-C4EEFDA853AB}"/>
              </a:ext>
            </a:extLst>
          </p:cNvPr>
          <p:cNvSpPr txBox="1"/>
          <p:nvPr/>
        </p:nvSpPr>
        <p:spPr>
          <a:xfrm>
            <a:off x="10048027"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sp>
        <p:nvSpPr>
          <p:cNvPr id="43" name="テキスト ボックス 42">
            <a:extLst>
              <a:ext uri="{FF2B5EF4-FFF2-40B4-BE49-F238E27FC236}">
                <a16:creationId xmlns:a16="http://schemas.microsoft.com/office/drawing/2014/main" id="{614833B2-5E9C-47DC-870E-0AB1042AD414}"/>
              </a:ext>
            </a:extLst>
          </p:cNvPr>
          <p:cNvSpPr txBox="1"/>
          <p:nvPr/>
        </p:nvSpPr>
        <p:spPr>
          <a:xfrm>
            <a:off x="10121400" y="3171984"/>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中米</a:t>
            </a:r>
          </a:p>
        </p:txBody>
      </p:sp>
      <p:sp>
        <p:nvSpPr>
          <p:cNvPr id="44" name="テキスト ボックス 43">
            <a:extLst>
              <a:ext uri="{FF2B5EF4-FFF2-40B4-BE49-F238E27FC236}">
                <a16:creationId xmlns:a16="http://schemas.microsoft.com/office/drawing/2014/main" id="{72EFF989-9153-24D8-AD68-9CE75704D0F6}"/>
              </a:ext>
            </a:extLst>
          </p:cNvPr>
          <p:cNvSpPr txBox="1"/>
          <p:nvPr/>
        </p:nvSpPr>
        <p:spPr>
          <a:xfrm>
            <a:off x="10098655" y="5065224"/>
            <a:ext cx="1549578" cy="338554"/>
          </a:xfrm>
          <a:prstGeom prst="rect">
            <a:avLst/>
          </a:prstGeom>
          <a:noFill/>
        </p:spPr>
        <p:txBody>
          <a:bodyPr wrap="square" rtlCol="0">
            <a:spAutoFit/>
          </a:bodyPr>
          <a:lstStyle/>
          <a:p>
            <a:pPr algn="ctr"/>
            <a:r>
              <a:rPr lang="ja-JP" altLang="en-US" sz="1600" dirty="0">
                <a:latin typeface="UD デジタル 教科書体 NK-B" panose="02020700000000000000" pitchFamily="18" charset="-128"/>
                <a:ea typeface="UD デジタル 教科書体 NK-B" panose="02020700000000000000" pitchFamily="18" charset="-128"/>
              </a:rPr>
              <a:t>南</a:t>
            </a:r>
            <a:r>
              <a:rPr kumimoji="1" lang="ja-JP" altLang="en-US" sz="1600" dirty="0">
                <a:latin typeface="UD デジタル 教科書体 NK-B" panose="02020700000000000000" pitchFamily="18" charset="-128"/>
                <a:ea typeface="UD デジタル 教科書体 NK-B" panose="02020700000000000000" pitchFamily="18" charset="-128"/>
              </a:rPr>
              <a:t>米</a:t>
            </a:r>
          </a:p>
        </p:txBody>
      </p:sp>
      <p:sp>
        <p:nvSpPr>
          <p:cNvPr id="45" name="テキスト ボックス 44">
            <a:extLst>
              <a:ext uri="{FF2B5EF4-FFF2-40B4-BE49-F238E27FC236}">
                <a16:creationId xmlns:a16="http://schemas.microsoft.com/office/drawing/2014/main" id="{BA8284C9-BEA3-B5ED-966F-DF69618DB779}"/>
              </a:ext>
            </a:extLst>
          </p:cNvPr>
          <p:cNvSpPr txBox="1"/>
          <p:nvPr/>
        </p:nvSpPr>
        <p:spPr>
          <a:xfrm>
            <a:off x="3122363" y="5609954"/>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「金」取引基盤整備</a:t>
            </a:r>
          </a:p>
        </p:txBody>
      </p:sp>
      <p:sp>
        <p:nvSpPr>
          <p:cNvPr id="46" name="テキスト ボックス 45">
            <a:extLst>
              <a:ext uri="{FF2B5EF4-FFF2-40B4-BE49-F238E27FC236}">
                <a16:creationId xmlns:a16="http://schemas.microsoft.com/office/drawing/2014/main" id="{948D04C5-1E61-D039-E3D2-EA8F8609F6EA}"/>
              </a:ext>
            </a:extLst>
          </p:cNvPr>
          <p:cNvSpPr txBox="1"/>
          <p:nvPr/>
        </p:nvSpPr>
        <p:spPr>
          <a:xfrm>
            <a:off x="7460776" y="2068387"/>
            <a:ext cx="1423641" cy="461665"/>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中国版</a:t>
            </a:r>
            <a:r>
              <a:rPr lang="en-US" altLang="ja-JP" sz="1200" dirty="0">
                <a:latin typeface="BIZ UDP明朝 Medium" panose="02020500000000000000" pitchFamily="18" charset="-128"/>
                <a:ea typeface="BIZ UDP明朝 Medium" panose="02020500000000000000" pitchFamily="18" charset="-128"/>
              </a:rPr>
              <a:t>GPS</a:t>
            </a:r>
            <a:r>
              <a:rPr lang="ja-JP" altLang="en-US" sz="1200" dirty="0">
                <a:latin typeface="BIZ UDP明朝 Medium" panose="02020500000000000000" pitchFamily="18" charset="-128"/>
                <a:ea typeface="BIZ UDP明朝 Medium" panose="02020500000000000000" pitchFamily="18" charset="-128"/>
              </a:rPr>
              <a:t>北斗</a:t>
            </a:r>
            <a:endParaRPr lang="en-US" altLang="ja-JP" sz="1200" dirty="0">
              <a:latin typeface="BIZ UDP明朝 Medium" panose="02020500000000000000" pitchFamily="18" charset="-128"/>
              <a:ea typeface="BIZ UDP明朝 Medium" panose="02020500000000000000" pitchFamily="18" charset="-128"/>
            </a:endParaRPr>
          </a:p>
          <a:p>
            <a:pPr algn="ctr"/>
            <a:r>
              <a:rPr lang="ja-JP" altLang="en-US" sz="1200" dirty="0">
                <a:latin typeface="BIZ UDP明朝 Medium" panose="02020500000000000000" pitchFamily="18" charset="-128"/>
                <a:ea typeface="BIZ UDP明朝 Medium" panose="02020500000000000000" pitchFamily="18" charset="-128"/>
              </a:rPr>
              <a:t>デジタル人民元</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7" name="テキスト ボックス 46">
            <a:extLst>
              <a:ext uri="{FF2B5EF4-FFF2-40B4-BE49-F238E27FC236}">
                <a16:creationId xmlns:a16="http://schemas.microsoft.com/office/drawing/2014/main" id="{C7D81EA9-720E-A8AD-89A3-523CD681BB42}"/>
              </a:ext>
            </a:extLst>
          </p:cNvPr>
          <p:cNvSpPr txBox="1"/>
          <p:nvPr/>
        </p:nvSpPr>
        <p:spPr>
          <a:xfrm>
            <a:off x="7215482" y="3273361"/>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48" name="テキスト ボックス 47">
            <a:extLst>
              <a:ext uri="{FF2B5EF4-FFF2-40B4-BE49-F238E27FC236}">
                <a16:creationId xmlns:a16="http://schemas.microsoft.com/office/drawing/2014/main" id="{E0DC9C78-4DF6-7CC7-46C7-FA5CF50617C0}"/>
              </a:ext>
            </a:extLst>
          </p:cNvPr>
          <p:cNvSpPr txBox="1"/>
          <p:nvPr/>
        </p:nvSpPr>
        <p:spPr>
          <a:xfrm>
            <a:off x="5355661" y="1078340"/>
            <a:ext cx="1423641"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GLONASS</a:t>
            </a:r>
            <a:endParaRPr kumimoji="1" lang="ja-JP" altLang="en-US" sz="1200" dirty="0">
              <a:latin typeface="BIZ UDP明朝 Medium" panose="02020500000000000000" pitchFamily="18" charset="-128"/>
              <a:ea typeface="BIZ UDP明朝 Medium" panose="02020500000000000000" pitchFamily="18" charset="-128"/>
            </a:endParaRPr>
          </a:p>
        </p:txBody>
      </p:sp>
      <p:cxnSp>
        <p:nvCxnSpPr>
          <p:cNvPr id="10" name="コネクタ: カギ線 9">
            <a:extLst>
              <a:ext uri="{FF2B5EF4-FFF2-40B4-BE49-F238E27FC236}">
                <a16:creationId xmlns:a16="http://schemas.microsoft.com/office/drawing/2014/main" id="{8E4ED6D0-29BD-8B78-861C-121492BEDF5E}"/>
              </a:ext>
            </a:extLst>
          </p:cNvPr>
          <p:cNvCxnSpPr>
            <a:stCxn id="48" idx="0"/>
            <a:endCxn id="46" idx="0"/>
          </p:cNvCxnSpPr>
          <p:nvPr/>
        </p:nvCxnSpPr>
        <p:spPr>
          <a:xfrm rot="16200000" flipH="1">
            <a:off x="6625015" y="520806"/>
            <a:ext cx="990047" cy="2105115"/>
          </a:xfrm>
          <a:prstGeom prst="bentConnector3">
            <a:avLst>
              <a:gd name="adj1" fmla="val -23090"/>
            </a:avLst>
          </a:prstGeom>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46850681-06AA-EBFF-D433-9306055B2E45}"/>
              </a:ext>
            </a:extLst>
          </p:cNvPr>
          <p:cNvSpPr txBox="1"/>
          <p:nvPr/>
        </p:nvSpPr>
        <p:spPr>
          <a:xfrm>
            <a:off x="3846559" y="2828491"/>
            <a:ext cx="992459"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NATO</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52" name="テキスト ボックス 51">
            <a:extLst>
              <a:ext uri="{FF2B5EF4-FFF2-40B4-BE49-F238E27FC236}">
                <a16:creationId xmlns:a16="http://schemas.microsoft.com/office/drawing/2014/main" id="{6C2A35BD-AAFE-C8E8-B76A-EAA8A155C9F8}"/>
              </a:ext>
            </a:extLst>
          </p:cNvPr>
          <p:cNvSpPr txBox="1"/>
          <p:nvPr/>
        </p:nvSpPr>
        <p:spPr>
          <a:xfrm>
            <a:off x="5039156" y="4508977"/>
            <a:ext cx="992459"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QUAD</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9" name="スライド番号プレースホルダー 1">
            <a:extLst>
              <a:ext uri="{FF2B5EF4-FFF2-40B4-BE49-F238E27FC236}">
                <a16:creationId xmlns:a16="http://schemas.microsoft.com/office/drawing/2014/main" id="{22145E5D-A937-4614-A052-F9A33C170307}"/>
              </a:ext>
            </a:extLst>
          </p:cNvPr>
          <p:cNvSpPr>
            <a:spLocks noGrp="1"/>
          </p:cNvSpPr>
          <p:nvPr>
            <p:ph type="sldNum" sz="quarter" idx="12"/>
          </p:nvPr>
        </p:nvSpPr>
        <p:spPr>
          <a:xfrm>
            <a:off x="11708656" y="6536420"/>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4</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690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E2048FDC-3394-4209-9017-BCFB211F6158}"/>
              </a:ext>
            </a:extLst>
          </p:cNvPr>
          <p:cNvSpPr/>
          <p:nvPr/>
        </p:nvSpPr>
        <p:spPr>
          <a:xfrm>
            <a:off x="4523901" y="1263017"/>
            <a:ext cx="2747913" cy="3457029"/>
          </a:xfrm>
          <a:prstGeom prst="roundRect">
            <a:avLst>
              <a:gd name="adj" fmla="val 1060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0AB3DB4-5976-181B-F9B9-780467EF7F35}"/>
              </a:ext>
            </a:extLst>
          </p:cNvPr>
          <p:cNvSpPr txBox="1"/>
          <p:nvPr/>
        </p:nvSpPr>
        <p:spPr>
          <a:xfrm>
            <a:off x="1763" y="140271"/>
            <a:ext cx="12191999" cy="830997"/>
          </a:xfrm>
          <a:prstGeom prst="rect">
            <a:avLst/>
          </a:prstGeom>
          <a:noFill/>
        </p:spPr>
        <p:txBody>
          <a:bodyPr wrap="square" rtlCol="0">
            <a:spAutoFit/>
          </a:bodyPr>
          <a:lstStyle/>
          <a:p>
            <a:pPr algn="ctr"/>
            <a:r>
              <a:rPr kumimoji="1" lang="en-US" altLang="ja-JP" sz="2400" dirty="0">
                <a:latin typeface="Yet R" panose="02030504000101010101" pitchFamily="18" charset="-127"/>
                <a:ea typeface="Yet R" panose="02030504000101010101" pitchFamily="18" charset="-127"/>
              </a:rPr>
              <a:t>『</a:t>
            </a:r>
            <a:r>
              <a:rPr kumimoji="1" lang="ja-JP" altLang="en-US" sz="2400" dirty="0">
                <a:latin typeface="Yet R" panose="02030504000101010101" pitchFamily="18" charset="-127"/>
                <a:ea typeface="Yet R" panose="02030504000101010101" pitchFamily="18" charset="-127"/>
              </a:rPr>
              <a:t>ユーラシア経済連合プラス</a:t>
            </a:r>
            <a:r>
              <a:rPr kumimoji="1" lang="en-US" altLang="ja-JP" sz="2400" dirty="0">
                <a:latin typeface="Yet R" panose="02030504000101010101" pitchFamily="18" charset="-127"/>
                <a:ea typeface="Yet R" panose="02030504000101010101" pitchFamily="18" charset="-127"/>
              </a:rPr>
              <a:t>』</a:t>
            </a:r>
            <a:r>
              <a:rPr lang="ja-JP" altLang="en-US" sz="2400" dirty="0">
                <a:latin typeface="Yet R" panose="02030504000101010101" pitchFamily="18" charset="-127"/>
                <a:ea typeface="Yet R" panose="02030504000101010101" pitchFamily="18" charset="-127"/>
              </a:rPr>
              <a:t>の誕生とグレートゲームの終焉</a:t>
            </a:r>
            <a:endParaRPr lang="en-US" altLang="ja-JP" sz="2400" dirty="0">
              <a:latin typeface="Yet R" panose="02030504000101010101" pitchFamily="18" charset="-127"/>
              <a:ea typeface="Yet R" panose="02030504000101010101" pitchFamily="18" charset="-127"/>
            </a:endParaRPr>
          </a:p>
          <a:p>
            <a:pPr algn="ctr"/>
            <a:r>
              <a:rPr lang="en-US" altLang="ja-JP" sz="2400" dirty="0">
                <a:latin typeface="Yet R" panose="02030504000101010101" pitchFamily="18" charset="-127"/>
                <a:ea typeface="Yet R" panose="02030504000101010101" pitchFamily="18" charset="-127"/>
              </a:rPr>
              <a:t>~</a:t>
            </a:r>
            <a:r>
              <a:rPr lang="ja-JP" altLang="en-US" sz="2400" dirty="0">
                <a:latin typeface="Yet R" panose="02030504000101010101" pitchFamily="18" charset="-127"/>
                <a:ea typeface="Yet R" panose="02030504000101010101" pitchFamily="18" charset="-127"/>
              </a:rPr>
              <a:t>ハートランドが世界島になるにはインドの参加が不可欠</a:t>
            </a:r>
            <a:r>
              <a:rPr lang="en-US" altLang="ja-JP" sz="2400" dirty="0">
                <a:latin typeface="Yet R" panose="02030504000101010101" pitchFamily="18" charset="-127"/>
                <a:ea typeface="Yet R" panose="02030504000101010101" pitchFamily="18" charset="-127"/>
              </a:rPr>
              <a:t>~</a:t>
            </a:r>
            <a:endParaRPr kumimoji="1" lang="ja-JP" altLang="en-US" sz="2400" dirty="0">
              <a:latin typeface="Yet R" panose="02030504000101010101" pitchFamily="18" charset="-127"/>
              <a:ea typeface="Yet R" panose="02030504000101010101" pitchFamily="18" charset="-127"/>
            </a:endParaRPr>
          </a:p>
        </p:txBody>
      </p:sp>
      <p:sp>
        <p:nvSpPr>
          <p:cNvPr id="5" name="四角形: 角を丸くする 4">
            <a:extLst>
              <a:ext uri="{FF2B5EF4-FFF2-40B4-BE49-F238E27FC236}">
                <a16:creationId xmlns:a16="http://schemas.microsoft.com/office/drawing/2014/main" id="{C3C75327-45D8-1429-C435-3DD2A0AC5ED9}"/>
              </a:ext>
            </a:extLst>
          </p:cNvPr>
          <p:cNvSpPr/>
          <p:nvPr/>
        </p:nvSpPr>
        <p:spPr>
          <a:xfrm>
            <a:off x="8053075" y="5474821"/>
            <a:ext cx="2731168" cy="938463"/>
          </a:xfrm>
          <a:prstGeom prst="roundRect">
            <a:avLst/>
          </a:prstGeom>
          <a:solidFill>
            <a:srgbClr val="FFC000"/>
          </a:solidFill>
          <a:ln>
            <a:solidFill>
              <a:srgbClr val="FFC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BIZ UDP明朝 Medium" panose="02020500000000000000" pitchFamily="18" charset="-128"/>
                <a:ea typeface="BIZ UDP明朝 Medium" panose="02020500000000000000" pitchFamily="18" charset="-128"/>
              </a:rPr>
              <a:t>兌換通貨</a:t>
            </a:r>
            <a:endParaRPr kumimoji="1" lang="ja-JP" altLang="en-US" sz="2800" dirty="0">
              <a:solidFill>
                <a:schemeClr val="tx1"/>
              </a:solidFill>
              <a:latin typeface="BIZ UDP明朝 Medium" panose="02020500000000000000" pitchFamily="18" charset="-128"/>
              <a:ea typeface="BIZ UDP明朝 Medium" panose="02020500000000000000" pitchFamily="18" charset="-128"/>
            </a:endParaRPr>
          </a:p>
        </p:txBody>
      </p:sp>
      <p:sp>
        <p:nvSpPr>
          <p:cNvPr id="7" name="四角形: 角を丸くする 6">
            <a:extLst>
              <a:ext uri="{FF2B5EF4-FFF2-40B4-BE49-F238E27FC236}">
                <a16:creationId xmlns:a16="http://schemas.microsoft.com/office/drawing/2014/main" id="{D03DB30C-0C08-9549-3488-0FE069EBB2E5}"/>
              </a:ext>
            </a:extLst>
          </p:cNvPr>
          <p:cNvSpPr/>
          <p:nvPr/>
        </p:nvSpPr>
        <p:spPr>
          <a:xfrm>
            <a:off x="1221604" y="5474821"/>
            <a:ext cx="2731168" cy="938463"/>
          </a:xfrm>
          <a:prstGeom prst="roundRect">
            <a:avLst/>
          </a:prstGeom>
          <a:solidFill>
            <a:schemeClr val="tx1"/>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bg1"/>
                </a:solidFill>
                <a:latin typeface="BIZ UDP明朝 Medium" panose="02020500000000000000" pitchFamily="18" charset="-128"/>
                <a:ea typeface="BIZ UDP明朝 Medium" panose="02020500000000000000" pitchFamily="18" charset="-128"/>
              </a:rPr>
              <a:t>不換通貨</a:t>
            </a:r>
            <a:endParaRPr kumimoji="1" lang="ja-JP" altLang="en-US" sz="2800" dirty="0">
              <a:solidFill>
                <a:schemeClr val="bg1"/>
              </a:solidFill>
              <a:latin typeface="BIZ UDP明朝 Medium" panose="02020500000000000000" pitchFamily="18" charset="-128"/>
              <a:ea typeface="BIZ UDP明朝 Medium" panose="02020500000000000000" pitchFamily="18" charset="-128"/>
            </a:endParaRPr>
          </a:p>
        </p:txBody>
      </p:sp>
      <p:sp>
        <p:nvSpPr>
          <p:cNvPr id="8" name="四角形: 角を丸くする 7">
            <a:extLst>
              <a:ext uri="{FF2B5EF4-FFF2-40B4-BE49-F238E27FC236}">
                <a16:creationId xmlns:a16="http://schemas.microsoft.com/office/drawing/2014/main" id="{798467F8-399C-7EE0-86DA-38344E27AE3A}"/>
              </a:ext>
            </a:extLst>
          </p:cNvPr>
          <p:cNvSpPr/>
          <p:nvPr/>
        </p:nvSpPr>
        <p:spPr>
          <a:xfrm>
            <a:off x="1221604" y="4047465"/>
            <a:ext cx="2731168" cy="938463"/>
          </a:xfrm>
          <a:prstGeom prst="roundRect">
            <a:avLst/>
          </a:prstGeom>
          <a:solidFill>
            <a:srgbClr val="C00000"/>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bg1"/>
                </a:solidFill>
                <a:latin typeface="BIZ UDP明朝 Medium" panose="02020500000000000000" pitchFamily="18" charset="-128"/>
                <a:ea typeface="BIZ UDP明朝 Medium" panose="02020500000000000000" pitchFamily="18" charset="-128"/>
              </a:rPr>
              <a:t>ダボス</a:t>
            </a:r>
            <a:endParaRPr lang="en-US" altLang="ja-JP" sz="2800" dirty="0">
              <a:solidFill>
                <a:schemeClr val="bg1"/>
              </a:solidFill>
              <a:latin typeface="BIZ UDP明朝 Medium" panose="02020500000000000000" pitchFamily="18" charset="-128"/>
              <a:ea typeface="BIZ UDP明朝 Medium" panose="02020500000000000000" pitchFamily="18" charset="-128"/>
            </a:endParaRPr>
          </a:p>
          <a:p>
            <a:pPr algn="ctr"/>
            <a:r>
              <a:rPr kumimoji="1" lang="ja-JP" altLang="en-US" sz="2800" dirty="0">
                <a:solidFill>
                  <a:schemeClr val="bg1"/>
                </a:solidFill>
                <a:latin typeface="BIZ UDP明朝 Medium" panose="02020500000000000000" pitchFamily="18" charset="-128"/>
                <a:ea typeface="BIZ UDP明朝 Medium" panose="02020500000000000000" pitchFamily="18" charset="-128"/>
              </a:rPr>
              <a:t>ビルダーバーグ</a:t>
            </a:r>
          </a:p>
        </p:txBody>
      </p:sp>
      <p:sp>
        <p:nvSpPr>
          <p:cNvPr id="9" name="四角形: 角を丸くする 8">
            <a:extLst>
              <a:ext uri="{FF2B5EF4-FFF2-40B4-BE49-F238E27FC236}">
                <a16:creationId xmlns:a16="http://schemas.microsoft.com/office/drawing/2014/main" id="{24E95448-70BB-76EF-F180-07252E35F1E4}"/>
              </a:ext>
            </a:extLst>
          </p:cNvPr>
          <p:cNvSpPr/>
          <p:nvPr/>
        </p:nvSpPr>
        <p:spPr>
          <a:xfrm>
            <a:off x="8053075" y="4047465"/>
            <a:ext cx="2731168" cy="938463"/>
          </a:xfrm>
          <a:prstGeom prst="roundRect">
            <a:avLst/>
          </a:prstGeom>
          <a:solidFill>
            <a:schemeClr val="accent2">
              <a:lumMod val="50000"/>
            </a:schemeClr>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明朝 Medium" panose="02020500000000000000" pitchFamily="18" charset="-128"/>
                <a:ea typeface="BIZ UDP明朝 Medium" panose="02020500000000000000" pitchFamily="18" charset="-128"/>
              </a:rPr>
              <a:t>サンクトペテルブルク国際フォーラム</a:t>
            </a:r>
          </a:p>
        </p:txBody>
      </p:sp>
      <p:sp>
        <p:nvSpPr>
          <p:cNvPr id="11" name="テキスト ボックス 10">
            <a:extLst>
              <a:ext uri="{FF2B5EF4-FFF2-40B4-BE49-F238E27FC236}">
                <a16:creationId xmlns:a16="http://schemas.microsoft.com/office/drawing/2014/main" id="{A7C00CAB-7210-C646-F69A-D6C37D3358AD}"/>
              </a:ext>
            </a:extLst>
          </p:cNvPr>
          <p:cNvSpPr txBox="1"/>
          <p:nvPr/>
        </p:nvSpPr>
        <p:spPr>
          <a:xfrm>
            <a:off x="8053075" y="5091875"/>
            <a:ext cx="3976987" cy="276999"/>
          </a:xfrm>
          <a:prstGeom prst="rect">
            <a:avLst/>
          </a:prstGeom>
          <a:noFill/>
        </p:spPr>
        <p:txBody>
          <a:bodyPr wrap="square">
            <a:spAutoFit/>
          </a:bodyPr>
          <a:lstStyle/>
          <a:p>
            <a:r>
              <a:rPr lang="en-US" altLang="ja-JP" sz="1200" dirty="0">
                <a:latin typeface="Cascadia Mono SemiBold" panose="020B0609020000020004" pitchFamily="49" charset="0"/>
                <a:ea typeface="Cascadia Mono SemiBold" panose="020B0609020000020004" pitchFamily="49" charset="0"/>
                <a:cs typeface="Cascadia Mono SemiBold" panose="020B0609020000020004" pitchFamily="49" charset="0"/>
              </a:rPr>
              <a:t>ST.PETERSBURG INTERNATIONAL ECONOMIC FORUM(SPIEF</a:t>
            </a:r>
            <a:r>
              <a:rPr lang="ja-JP" altLang="en-US" sz="1200" dirty="0">
                <a:latin typeface="Cascadia Mono SemiBold" panose="020B0609020000020004" pitchFamily="49" charset="0"/>
                <a:ea typeface="BIZ UDP明朝 Medium" panose="02020500000000000000" pitchFamily="18" charset="-128"/>
                <a:cs typeface="Cascadia Mono SemiBold" panose="020B0609020000020004" pitchFamily="49" charset="0"/>
              </a:rPr>
              <a:t>）</a:t>
            </a:r>
          </a:p>
        </p:txBody>
      </p:sp>
      <p:sp>
        <p:nvSpPr>
          <p:cNvPr id="12" name="四角形: 角を丸くする 11">
            <a:extLst>
              <a:ext uri="{FF2B5EF4-FFF2-40B4-BE49-F238E27FC236}">
                <a16:creationId xmlns:a16="http://schemas.microsoft.com/office/drawing/2014/main" id="{703CF39F-DC83-57A6-A253-644667DAF615}"/>
              </a:ext>
            </a:extLst>
          </p:cNvPr>
          <p:cNvSpPr/>
          <p:nvPr/>
        </p:nvSpPr>
        <p:spPr>
          <a:xfrm>
            <a:off x="1221604" y="2631056"/>
            <a:ext cx="2731168" cy="938463"/>
          </a:xfrm>
          <a:prstGeom prst="roundRect">
            <a:avLst/>
          </a:prstGeom>
          <a:solidFill>
            <a:schemeClr val="accent5">
              <a:lumMod val="40000"/>
              <a:lumOff val="60000"/>
            </a:schemeClr>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BIZ UDP明朝 Medium" panose="02020500000000000000" pitchFamily="18" charset="-128"/>
                <a:ea typeface="BIZ UDP明朝 Medium" panose="02020500000000000000" pitchFamily="18" charset="-128"/>
              </a:rPr>
              <a:t>海洋国家</a:t>
            </a:r>
            <a:endParaRPr kumimoji="1" lang="en-US" altLang="ja-JP" sz="2800" dirty="0">
              <a:solidFill>
                <a:schemeClr val="tx1"/>
              </a:solidFill>
              <a:latin typeface="BIZ UDP明朝 Medium" panose="02020500000000000000" pitchFamily="18" charset="-128"/>
              <a:ea typeface="BIZ UDP明朝 Medium" panose="02020500000000000000" pitchFamily="18" charset="-128"/>
            </a:endParaRPr>
          </a:p>
          <a:p>
            <a:pPr algn="ctr"/>
            <a:r>
              <a:rPr lang="ja-JP" altLang="en-US" sz="2800" dirty="0">
                <a:solidFill>
                  <a:schemeClr val="tx1"/>
                </a:solidFill>
                <a:latin typeface="BIZ UDP明朝 Medium" panose="02020500000000000000" pitchFamily="18" charset="-128"/>
                <a:ea typeface="BIZ UDP明朝 Medium" panose="02020500000000000000" pitchFamily="18" charset="-128"/>
              </a:rPr>
              <a:t>半島国家</a:t>
            </a:r>
            <a:endParaRPr kumimoji="1" lang="ja-JP" altLang="en-US" sz="2800" dirty="0">
              <a:solidFill>
                <a:schemeClr val="tx1"/>
              </a:solidFill>
              <a:latin typeface="BIZ UDP明朝 Medium" panose="02020500000000000000" pitchFamily="18" charset="-128"/>
              <a:ea typeface="BIZ UDP明朝 Medium" panose="02020500000000000000" pitchFamily="18" charset="-128"/>
            </a:endParaRPr>
          </a:p>
        </p:txBody>
      </p:sp>
      <p:sp>
        <p:nvSpPr>
          <p:cNvPr id="13" name="四角形: 角を丸くする 12">
            <a:extLst>
              <a:ext uri="{FF2B5EF4-FFF2-40B4-BE49-F238E27FC236}">
                <a16:creationId xmlns:a16="http://schemas.microsoft.com/office/drawing/2014/main" id="{C36117F6-D4AC-3116-BC9A-CC4E857A5103}"/>
              </a:ext>
            </a:extLst>
          </p:cNvPr>
          <p:cNvSpPr/>
          <p:nvPr/>
        </p:nvSpPr>
        <p:spPr>
          <a:xfrm>
            <a:off x="8053075" y="2631057"/>
            <a:ext cx="2731168" cy="938463"/>
          </a:xfrm>
          <a:prstGeom prst="roundRect">
            <a:avLst/>
          </a:prstGeom>
          <a:solidFill>
            <a:schemeClr val="accent4">
              <a:lumMod val="75000"/>
            </a:schemeClr>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bg1">
                    <a:lumMod val="95000"/>
                  </a:schemeClr>
                </a:solidFill>
                <a:latin typeface="BIZ UDP明朝 Medium" panose="02020500000000000000" pitchFamily="18" charset="-128"/>
                <a:ea typeface="BIZ UDP明朝 Medium" panose="02020500000000000000" pitchFamily="18" charset="-128"/>
              </a:rPr>
              <a:t>大陸国家</a:t>
            </a:r>
          </a:p>
        </p:txBody>
      </p:sp>
      <p:sp>
        <p:nvSpPr>
          <p:cNvPr id="14" name="四角形: 角を丸くする 13">
            <a:extLst>
              <a:ext uri="{FF2B5EF4-FFF2-40B4-BE49-F238E27FC236}">
                <a16:creationId xmlns:a16="http://schemas.microsoft.com/office/drawing/2014/main" id="{EB763F24-035C-3400-1AD7-E7ADC03A656D}"/>
              </a:ext>
            </a:extLst>
          </p:cNvPr>
          <p:cNvSpPr/>
          <p:nvPr/>
        </p:nvSpPr>
        <p:spPr>
          <a:xfrm>
            <a:off x="8053075" y="1345350"/>
            <a:ext cx="2731168" cy="938463"/>
          </a:xfrm>
          <a:prstGeom prst="roundRect">
            <a:avLst/>
          </a:prstGeom>
          <a:solidFill>
            <a:schemeClr val="bg2">
              <a:lumMod val="75000"/>
            </a:schemeClr>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rgbClr val="C00000"/>
                </a:solidFill>
                <a:latin typeface="BIZ UDP明朝 Medium" panose="02020500000000000000" pitchFamily="18" charset="-128"/>
                <a:ea typeface="BIZ UDP明朝 Medium" panose="02020500000000000000" pitchFamily="18" charset="-128"/>
              </a:rPr>
              <a:t>ハートランド</a:t>
            </a:r>
            <a:endParaRPr kumimoji="1" lang="ja-JP" altLang="en-US" sz="2800" dirty="0">
              <a:solidFill>
                <a:srgbClr val="C00000"/>
              </a:solidFill>
              <a:latin typeface="BIZ UDP明朝 Medium" panose="02020500000000000000" pitchFamily="18" charset="-128"/>
              <a:ea typeface="BIZ UDP明朝 Medium" panose="02020500000000000000" pitchFamily="18" charset="-128"/>
            </a:endParaRPr>
          </a:p>
        </p:txBody>
      </p:sp>
      <p:sp>
        <p:nvSpPr>
          <p:cNvPr id="15" name="四角形: 角を丸くする 14">
            <a:extLst>
              <a:ext uri="{FF2B5EF4-FFF2-40B4-BE49-F238E27FC236}">
                <a16:creationId xmlns:a16="http://schemas.microsoft.com/office/drawing/2014/main" id="{985593FF-19CD-D6E1-79AA-3C76D987E329}"/>
              </a:ext>
            </a:extLst>
          </p:cNvPr>
          <p:cNvSpPr/>
          <p:nvPr/>
        </p:nvSpPr>
        <p:spPr>
          <a:xfrm>
            <a:off x="1221604" y="1345348"/>
            <a:ext cx="2731168" cy="938463"/>
          </a:xfrm>
          <a:prstGeom prst="roundRect">
            <a:avLst/>
          </a:prstGeom>
          <a:solidFill>
            <a:schemeClr val="accent5">
              <a:lumMod val="50000"/>
            </a:schemeClr>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bg1"/>
                </a:solidFill>
                <a:latin typeface="BIZ UDP明朝 Medium" panose="02020500000000000000" pitchFamily="18" charset="-128"/>
                <a:ea typeface="BIZ UDP明朝 Medium" panose="02020500000000000000" pitchFamily="18" charset="-128"/>
              </a:rPr>
              <a:t>リムランド</a:t>
            </a:r>
          </a:p>
        </p:txBody>
      </p:sp>
      <p:sp>
        <p:nvSpPr>
          <p:cNvPr id="16" name="スライド番号プレースホルダー 1">
            <a:extLst>
              <a:ext uri="{FF2B5EF4-FFF2-40B4-BE49-F238E27FC236}">
                <a16:creationId xmlns:a16="http://schemas.microsoft.com/office/drawing/2014/main" id="{5D7D5A3E-E3C8-4748-A90F-61576AFF8CD7}"/>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5</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pic>
        <p:nvPicPr>
          <p:cNvPr id="17" name="Picture 6" descr="無料イラスト インドの国旗">
            <a:extLst>
              <a:ext uri="{FF2B5EF4-FFF2-40B4-BE49-F238E27FC236}">
                <a16:creationId xmlns:a16="http://schemas.microsoft.com/office/drawing/2014/main" id="{34A4791F-9170-4BAA-88CA-C176B616B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905" y="1999803"/>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トルコ | 地図に使えるフリー素材.jp">
            <a:extLst>
              <a:ext uri="{FF2B5EF4-FFF2-40B4-BE49-F238E27FC236}">
                <a16:creationId xmlns:a16="http://schemas.microsoft.com/office/drawing/2014/main" id="{EACF02C0-D2E7-4578-95DC-09D3C1A7C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5902" y="3227658"/>
            <a:ext cx="1374040" cy="91602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6F1D5D5-3410-4038-914A-339476F328EF}"/>
              </a:ext>
            </a:extLst>
          </p:cNvPr>
          <p:cNvSpPr txBox="1"/>
          <p:nvPr/>
        </p:nvSpPr>
        <p:spPr>
          <a:xfrm>
            <a:off x="4991098" y="1378223"/>
            <a:ext cx="2023651" cy="646331"/>
          </a:xfrm>
          <a:prstGeom prst="rect">
            <a:avLst/>
          </a:prstGeom>
          <a:noFill/>
        </p:spPr>
        <p:txBody>
          <a:bodyPr wrap="square" rtlCol="0">
            <a:spAutoFit/>
          </a:bodyPr>
          <a:lstStyle/>
          <a:p>
            <a:pPr algn="ctr"/>
            <a:r>
              <a:rPr kumimoji="1" lang="ja-JP" altLang="en-US" sz="1200" dirty="0">
                <a:latin typeface="UD Digi Kyokasho NK-B" panose="02020700000000000000" pitchFamily="18" charset="-128"/>
                <a:ea typeface="UD Digi Kyokasho NK-B" panose="02020700000000000000" pitchFamily="18" charset="-128"/>
              </a:rPr>
              <a:t>インド陸軍第</a:t>
            </a:r>
            <a:r>
              <a:rPr kumimoji="1" lang="en-US" altLang="ja-JP" sz="1200" dirty="0">
                <a:latin typeface="UD Digi Kyokasho NK-B" panose="02020700000000000000" pitchFamily="18" charset="-128"/>
                <a:ea typeface="UD Digi Kyokasho NK-B" panose="02020700000000000000" pitchFamily="18" charset="-128"/>
              </a:rPr>
              <a:t>17</a:t>
            </a:r>
            <a:r>
              <a:rPr kumimoji="1" lang="ja-JP" altLang="en-US" sz="1200" dirty="0">
                <a:latin typeface="UD Digi Kyokasho NK-B" panose="02020700000000000000" pitchFamily="18" charset="-128"/>
                <a:ea typeface="UD Digi Kyokasho NK-B" panose="02020700000000000000" pitchFamily="18" charset="-128"/>
              </a:rPr>
              <a:t>軍団</a:t>
            </a:r>
            <a:endParaRPr kumimoji="1" lang="en-US" altLang="ja-JP" sz="1200" dirty="0">
              <a:latin typeface="UD Digi Kyokasho NK-B" panose="02020700000000000000" pitchFamily="18" charset="-128"/>
              <a:ea typeface="UD Digi Kyokasho NK-B" panose="02020700000000000000" pitchFamily="18" charset="-128"/>
            </a:endParaRPr>
          </a:p>
          <a:p>
            <a:pPr algn="ctr"/>
            <a:r>
              <a:rPr lang="ja-JP" altLang="en-US" sz="1200" dirty="0">
                <a:latin typeface="UD Digi Kyokasho NK-B" panose="02020700000000000000" pitchFamily="18" charset="-128"/>
                <a:ea typeface="UD Digi Kyokasho NK-B" panose="02020700000000000000" pitchFamily="18" charset="-128"/>
              </a:rPr>
              <a:t>米輸送ヘリ、武装ヘリ</a:t>
            </a:r>
            <a:endParaRPr lang="en-US" altLang="ja-JP" sz="1200" dirty="0">
              <a:latin typeface="UD Digi Kyokasho NK-B" panose="02020700000000000000" pitchFamily="18" charset="-128"/>
              <a:ea typeface="UD Digi Kyokasho NK-B" panose="02020700000000000000" pitchFamily="18" charset="-128"/>
            </a:endParaRPr>
          </a:p>
          <a:p>
            <a:pPr algn="ctr"/>
            <a:r>
              <a:rPr lang="ja-JP" altLang="en-US" sz="1200" dirty="0">
                <a:latin typeface="UD Digi Kyokasho NK-B" panose="02020700000000000000" pitchFamily="18" charset="-128"/>
                <a:ea typeface="UD Digi Kyokasho NK-B" panose="02020700000000000000" pitchFamily="18" charset="-128"/>
              </a:rPr>
              <a:t>対潜哨戒機</a:t>
            </a:r>
            <a:r>
              <a:rPr lang="en-US" altLang="ja-JP" sz="1200" dirty="0">
                <a:latin typeface="UD Digi Kyokasho NK-B" panose="02020700000000000000" pitchFamily="18" charset="-128"/>
                <a:ea typeface="UD Digi Kyokasho NK-B" panose="02020700000000000000" pitchFamily="18" charset="-128"/>
              </a:rPr>
              <a:t>P8</a:t>
            </a:r>
          </a:p>
        </p:txBody>
      </p:sp>
      <p:sp>
        <p:nvSpPr>
          <p:cNvPr id="20" name="テキスト ボックス 19">
            <a:extLst>
              <a:ext uri="{FF2B5EF4-FFF2-40B4-BE49-F238E27FC236}">
                <a16:creationId xmlns:a16="http://schemas.microsoft.com/office/drawing/2014/main" id="{4C571B21-59D1-4AC7-9916-5023C4EC8CB9}"/>
              </a:ext>
            </a:extLst>
          </p:cNvPr>
          <p:cNvSpPr txBox="1"/>
          <p:nvPr/>
        </p:nvSpPr>
        <p:spPr>
          <a:xfrm>
            <a:off x="4974352" y="4120067"/>
            <a:ext cx="2023651" cy="461665"/>
          </a:xfrm>
          <a:prstGeom prst="rect">
            <a:avLst/>
          </a:prstGeom>
          <a:noFill/>
        </p:spPr>
        <p:txBody>
          <a:bodyPr wrap="square" rtlCol="0">
            <a:spAutoFit/>
          </a:bodyPr>
          <a:lstStyle/>
          <a:p>
            <a:pPr algn="ctr"/>
            <a:r>
              <a:rPr lang="ja-JP" altLang="en-US" sz="1200" dirty="0">
                <a:latin typeface="UD Digi Kyokasho NK-B" panose="02020700000000000000" pitchFamily="18" charset="-128"/>
                <a:ea typeface="UD Digi Kyokasho NK-B" panose="02020700000000000000" pitchFamily="18" charset="-128"/>
              </a:rPr>
              <a:t>パトリオット防空ミサイル</a:t>
            </a:r>
            <a:endParaRPr lang="en-US" altLang="ja-JP" sz="1200" dirty="0">
              <a:latin typeface="UD Digi Kyokasho NK-B" panose="02020700000000000000" pitchFamily="18" charset="-128"/>
              <a:ea typeface="UD Digi Kyokasho NK-B" panose="02020700000000000000" pitchFamily="18" charset="-128"/>
            </a:endParaRPr>
          </a:p>
          <a:p>
            <a:pPr algn="ctr"/>
            <a:r>
              <a:rPr lang="en-US" altLang="ja-JP" sz="1200" dirty="0">
                <a:latin typeface="UD Digi Kyokasho NK-B" panose="02020700000000000000" pitchFamily="18" charset="-128"/>
                <a:ea typeface="UD Digi Kyokasho NK-B" panose="02020700000000000000" pitchFamily="18" charset="-128"/>
              </a:rPr>
              <a:t>F35</a:t>
            </a:r>
            <a:r>
              <a:rPr lang="ja-JP" altLang="en-US" sz="1200" dirty="0">
                <a:latin typeface="UD Digi Kyokasho NK-B" panose="02020700000000000000" pitchFamily="18" charset="-128"/>
                <a:ea typeface="UD Digi Kyokasho NK-B" panose="02020700000000000000" pitchFamily="18" charset="-128"/>
              </a:rPr>
              <a:t>ライトニング</a:t>
            </a:r>
            <a:r>
              <a:rPr lang="en-US" altLang="ja-JP" sz="1200" dirty="0">
                <a:latin typeface="UD Digi Kyokasho NK-B" panose="02020700000000000000" pitchFamily="18" charset="-128"/>
                <a:ea typeface="UD Digi Kyokasho NK-B" panose="02020700000000000000" pitchFamily="18" charset="-128"/>
              </a:rPr>
              <a:t>Ⅱ</a:t>
            </a:r>
          </a:p>
        </p:txBody>
      </p:sp>
      <p:sp>
        <p:nvSpPr>
          <p:cNvPr id="21" name="テキスト ボックス 20">
            <a:extLst>
              <a:ext uri="{FF2B5EF4-FFF2-40B4-BE49-F238E27FC236}">
                <a16:creationId xmlns:a16="http://schemas.microsoft.com/office/drawing/2014/main" id="{79DBDE31-0AFB-482C-9F35-413506988455}"/>
              </a:ext>
            </a:extLst>
          </p:cNvPr>
          <p:cNvSpPr txBox="1"/>
          <p:nvPr/>
        </p:nvSpPr>
        <p:spPr>
          <a:xfrm>
            <a:off x="4930134" y="1021837"/>
            <a:ext cx="2023651" cy="307777"/>
          </a:xfrm>
          <a:prstGeom prst="rect">
            <a:avLst/>
          </a:prstGeom>
          <a:noFill/>
        </p:spPr>
        <p:txBody>
          <a:bodyPr wrap="square" rtlCol="0">
            <a:spAutoFit/>
          </a:bodyPr>
          <a:lstStyle/>
          <a:p>
            <a:pPr algn="ctr"/>
            <a:r>
              <a:rPr lang="ja-JP" altLang="en-US" sz="1400" dirty="0">
                <a:latin typeface="UD Digi Kyokasho NK-B" panose="02020700000000000000" pitchFamily="18" charset="-128"/>
                <a:ea typeface="UD Digi Kyokasho NK-B" panose="02020700000000000000" pitchFamily="18" charset="-128"/>
              </a:rPr>
              <a:t>ロシア</a:t>
            </a:r>
            <a:r>
              <a:rPr lang="en-US" altLang="ja-JP" sz="1400" dirty="0">
                <a:latin typeface="UD Digi Kyokasho NK-B" panose="02020700000000000000" pitchFamily="18" charset="-128"/>
                <a:ea typeface="UD Digi Kyokasho NK-B" panose="02020700000000000000" pitchFamily="18" charset="-128"/>
              </a:rPr>
              <a:t>S-400</a:t>
            </a:r>
          </a:p>
        </p:txBody>
      </p:sp>
      <p:sp>
        <p:nvSpPr>
          <p:cNvPr id="22" name="テキスト ボックス 21">
            <a:extLst>
              <a:ext uri="{FF2B5EF4-FFF2-40B4-BE49-F238E27FC236}">
                <a16:creationId xmlns:a16="http://schemas.microsoft.com/office/drawing/2014/main" id="{888746A9-39A0-48C9-ACD2-30DDA4A16DA8}"/>
              </a:ext>
            </a:extLst>
          </p:cNvPr>
          <p:cNvSpPr txBox="1"/>
          <p:nvPr/>
        </p:nvSpPr>
        <p:spPr>
          <a:xfrm>
            <a:off x="4514519" y="3537410"/>
            <a:ext cx="953155" cy="307777"/>
          </a:xfrm>
          <a:prstGeom prst="rect">
            <a:avLst/>
          </a:prstGeom>
          <a:noFill/>
        </p:spPr>
        <p:txBody>
          <a:bodyPr wrap="square" rtlCol="0">
            <a:spAutoFit/>
          </a:bodyPr>
          <a:lstStyle/>
          <a:p>
            <a:pPr algn="ctr"/>
            <a:r>
              <a:rPr lang="en-US" altLang="ja-JP" sz="1400" dirty="0">
                <a:latin typeface="UD Digi Kyokasho NK-B" panose="02020700000000000000" pitchFamily="18" charset="-128"/>
                <a:ea typeface="UD Digi Kyokasho NK-B" panose="02020700000000000000" pitchFamily="18" charset="-128"/>
              </a:rPr>
              <a:t>NATO</a:t>
            </a:r>
          </a:p>
        </p:txBody>
      </p:sp>
      <p:sp>
        <p:nvSpPr>
          <p:cNvPr id="23" name="テキスト ボックス 22">
            <a:extLst>
              <a:ext uri="{FF2B5EF4-FFF2-40B4-BE49-F238E27FC236}">
                <a16:creationId xmlns:a16="http://schemas.microsoft.com/office/drawing/2014/main" id="{028A7085-3790-49CC-AE14-71A118222C3A}"/>
              </a:ext>
            </a:extLst>
          </p:cNvPr>
          <p:cNvSpPr txBox="1"/>
          <p:nvPr/>
        </p:nvSpPr>
        <p:spPr>
          <a:xfrm>
            <a:off x="4497774" y="2316303"/>
            <a:ext cx="953155" cy="307777"/>
          </a:xfrm>
          <a:prstGeom prst="rect">
            <a:avLst/>
          </a:prstGeom>
          <a:noFill/>
        </p:spPr>
        <p:txBody>
          <a:bodyPr wrap="square" rtlCol="0">
            <a:spAutoFit/>
          </a:bodyPr>
          <a:lstStyle/>
          <a:p>
            <a:pPr algn="ctr"/>
            <a:r>
              <a:rPr lang="en-US" altLang="ja-JP" sz="1400" dirty="0">
                <a:latin typeface="UD Digi Kyokasho NK-B" panose="02020700000000000000" pitchFamily="18" charset="-128"/>
                <a:ea typeface="UD Digi Kyokasho NK-B" panose="02020700000000000000" pitchFamily="18" charset="-128"/>
              </a:rPr>
              <a:t>Quad</a:t>
            </a:r>
          </a:p>
        </p:txBody>
      </p:sp>
      <p:pic>
        <p:nvPicPr>
          <p:cNvPr id="24" name="Picture 28" descr="無料イラスト サウジアラビアの国旗">
            <a:extLst>
              <a:ext uri="{FF2B5EF4-FFF2-40B4-BE49-F238E27FC236}">
                <a16:creationId xmlns:a16="http://schemas.microsoft.com/office/drawing/2014/main" id="{9B00B772-8A94-454A-B26E-FFFEB94D4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137" y="5230374"/>
            <a:ext cx="1372805" cy="915203"/>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570285B9-1CB7-45AA-879D-B58277BA2369}"/>
              </a:ext>
            </a:extLst>
          </p:cNvPr>
          <p:cNvSpPr txBox="1"/>
          <p:nvPr/>
        </p:nvSpPr>
        <p:spPr>
          <a:xfrm>
            <a:off x="4966111" y="4856612"/>
            <a:ext cx="2023651" cy="461665"/>
          </a:xfrm>
          <a:prstGeom prst="rect">
            <a:avLst/>
          </a:prstGeom>
          <a:noFill/>
        </p:spPr>
        <p:txBody>
          <a:bodyPr wrap="square" rtlCol="0">
            <a:spAutoFit/>
          </a:bodyPr>
          <a:lstStyle/>
          <a:p>
            <a:pPr algn="ctr"/>
            <a:r>
              <a:rPr lang="ja-JP" altLang="en-US" sz="1200" dirty="0">
                <a:latin typeface="UD Digi Kyokasho NK-B" panose="02020700000000000000" pitchFamily="18" charset="-128"/>
                <a:ea typeface="UD Digi Kyokasho NK-B" panose="02020700000000000000" pitchFamily="18" charset="-128"/>
              </a:rPr>
              <a:t>ロシアとの軍事協定締結（</a:t>
            </a:r>
            <a:r>
              <a:rPr lang="en-US" altLang="ja-JP" sz="1200" dirty="0">
                <a:latin typeface="UD Digi Kyokasho NK-B" panose="02020700000000000000" pitchFamily="18" charset="-128"/>
                <a:ea typeface="UD Digi Kyokasho NK-B" panose="02020700000000000000" pitchFamily="18" charset="-128"/>
              </a:rPr>
              <a:t>2021.8</a:t>
            </a:r>
            <a:r>
              <a:rPr lang="ja-JP" altLang="en-US" sz="1200" dirty="0">
                <a:latin typeface="UD Digi Kyokasho NK-B" panose="02020700000000000000" pitchFamily="18" charset="-128"/>
                <a:ea typeface="UD Digi Kyokasho NK-B" panose="02020700000000000000" pitchFamily="18" charset="-128"/>
              </a:rPr>
              <a:t>．</a:t>
            </a:r>
            <a:r>
              <a:rPr lang="en-US" altLang="ja-JP" sz="1200" dirty="0">
                <a:latin typeface="UD Digi Kyokasho NK-B" panose="02020700000000000000" pitchFamily="18" charset="-128"/>
                <a:ea typeface="UD Digi Kyokasho NK-B" panose="02020700000000000000" pitchFamily="18" charset="-128"/>
              </a:rPr>
              <a:t>23</a:t>
            </a:r>
            <a:r>
              <a:rPr lang="ja-JP" altLang="en-US" sz="1200" dirty="0">
                <a:latin typeface="UD Digi Kyokasho NK-B" panose="02020700000000000000" pitchFamily="18" charset="-128"/>
                <a:ea typeface="UD Digi Kyokasho NK-B" panose="02020700000000000000" pitchFamily="18" charset="-128"/>
              </a:rPr>
              <a:t>）</a:t>
            </a:r>
            <a:endParaRPr lang="en-US" altLang="ja-JP" sz="1200" dirty="0">
              <a:latin typeface="UD Digi Kyokasho NK-B" panose="02020700000000000000" pitchFamily="18" charset="-128"/>
              <a:ea typeface="UD Digi Kyokasho NK-B" panose="02020700000000000000" pitchFamily="18" charset="-128"/>
            </a:endParaRPr>
          </a:p>
        </p:txBody>
      </p:sp>
      <p:sp>
        <p:nvSpPr>
          <p:cNvPr id="26" name="テキスト ボックス 25">
            <a:extLst>
              <a:ext uri="{FF2B5EF4-FFF2-40B4-BE49-F238E27FC236}">
                <a16:creationId xmlns:a16="http://schemas.microsoft.com/office/drawing/2014/main" id="{B5795A96-29E8-456E-BE2E-4EC1710F5FEE}"/>
              </a:ext>
            </a:extLst>
          </p:cNvPr>
          <p:cNvSpPr txBox="1"/>
          <p:nvPr/>
        </p:nvSpPr>
        <p:spPr>
          <a:xfrm>
            <a:off x="4801600" y="6169228"/>
            <a:ext cx="2280717" cy="646331"/>
          </a:xfrm>
          <a:prstGeom prst="rect">
            <a:avLst/>
          </a:prstGeom>
          <a:noFill/>
        </p:spPr>
        <p:txBody>
          <a:bodyPr wrap="square" rtlCol="0">
            <a:spAutoFit/>
          </a:bodyPr>
          <a:lstStyle/>
          <a:p>
            <a:pPr algn="ctr"/>
            <a:r>
              <a:rPr lang="ja-JP" altLang="en-US" sz="1200" dirty="0">
                <a:latin typeface="UD Digi Kyokasho NK-B" panose="02020700000000000000" pitchFamily="18" charset="-128"/>
                <a:ea typeface="UD Digi Kyokasho NK-B" panose="02020700000000000000" pitchFamily="18" charset="-128"/>
              </a:rPr>
              <a:t>米軍巨大基地群</a:t>
            </a:r>
            <a:endParaRPr lang="en-US" altLang="ja-JP" sz="1200" dirty="0">
              <a:latin typeface="UD Digi Kyokasho NK-B" panose="02020700000000000000" pitchFamily="18" charset="-128"/>
              <a:ea typeface="UD Digi Kyokasho NK-B" panose="02020700000000000000" pitchFamily="18" charset="-128"/>
            </a:endParaRPr>
          </a:p>
          <a:p>
            <a:pPr algn="ctr"/>
            <a:r>
              <a:rPr lang="en-US" altLang="ja-JP" sz="1200" dirty="0">
                <a:latin typeface="UD Digi Kyokasho NK-B" panose="02020700000000000000" pitchFamily="18" charset="-128"/>
                <a:ea typeface="UD Digi Kyokasho NK-B" panose="02020700000000000000" pitchFamily="18" charset="-128"/>
              </a:rPr>
              <a:t>F15</a:t>
            </a:r>
            <a:r>
              <a:rPr lang="ja-JP" altLang="en-US" sz="1200" dirty="0">
                <a:latin typeface="UD Digi Kyokasho NK-B" panose="02020700000000000000" pitchFamily="18" charset="-128"/>
                <a:ea typeface="UD Digi Kyokasho NK-B" panose="02020700000000000000" pitchFamily="18" charset="-128"/>
              </a:rPr>
              <a:t>戦闘機／タイフーン戦闘機</a:t>
            </a:r>
            <a:endParaRPr lang="en-US" altLang="ja-JP" sz="1200" dirty="0">
              <a:latin typeface="UD Digi Kyokasho NK-B" panose="02020700000000000000" pitchFamily="18" charset="-128"/>
              <a:ea typeface="UD Digi Kyokasho NK-B" panose="02020700000000000000" pitchFamily="18" charset="-128"/>
            </a:endParaRPr>
          </a:p>
          <a:p>
            <a:pPr algn="ctr"/>
            <a:r>
              <a:rPr lang="ja-JP" altLang="en-US" sz="1200" dirty="0">
                <a:latin typeface="UD Digi Kyokasho NK-B" panose="02020700000000000000" pitchFamily="18" charset="-128"/>
                <a:ea typeface="UD Digi Kyokasho NK-B" panose="02020700000000000000" pitchFamily="18" charset="-128"/>
              </a:rPr>
              <a:t>パトリオット防空ミサイル</a:t>
            </a:r>
            <a:endParaRPr lang="en-US" altLang="ja-JP" sz="12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1162370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四角形: 角を丸くする 22">
            <a:extLst>
              <a:ext uri="{FF2B5EF4-FFF2-40B4-BE49-F238E27FC236}">
                <a16:creationId xmlns:a16="http://schemas.microsoft.com/office/drawing/2014/main" id="{8E79971D-9F33-4278-B235-D1F6D066A3B2}"/>
              </a:ext>
            </a:extLst>
          </p:cNvPr>
          <p:cNvSpPr/>
          <p:nvPr/>
        </p:nvSpPr>
        <p:spPr>
          <a:xfrm>
            <a:off x="632163" y="1357831"/>
            <a:ext cx="4583151" cy="5312896"/>
          </a:xfrm>
          <a:prstGeom prst="roundRect">
            <a:avLst>
              <a:gd name="adj" fmla="val 9636"/>
            </a:avLst>
          </a:prstGeom>
          <a:solidFill>
            <a:schemeClr val="bg2">
              <a:lumMod val="9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B866219F-D236-1DDE-8635-278E04B7A910}"/>
              </a:ext>
            </a:extLst>
          </p:cNvPr>
          <p:cNvSpPr/>
          <p:nvPr/>
        </p:nvSpPr>
        <p:spPr>
          <a:xfrm>
            <a:off x="7058721" y="1433592"/>
            <a:ext cx="4583151" cy="5312896"/>
          </a:xfrm>
          <a:prstGeom prst="roundRect">
            <a:avLst>
              <a:gd name="adj" fmla="val 9636"/>
            </a:avLst>
          </a:prstGeom>
          <a:solidFill>
            <a:schemeClr val="accent4">
              <a:lumMod val="20000"/>
              <a:lumOff val="8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0AB3DB4-5976-181B-F9B9-780467EF7F35}"/>
              </a:ext>
            </a:extLst>
          </p:cNvPr>
          <p:cNvSpPr txBox="1"/>
          <p:nvPr/>
        </p:nvSpPr>
        <p:spPr>
          <a:xfrm>
            <a:off x="0" y="339926"/>
            <a:ext cx="12191999" cy="461665"/>
          </a:xfrm>
          <a:prstGeom prst="rect">
            <a:avLst/>
          </a:prstGeom>
          <a:noFill/>
        </p:spPr>
        <p:txBody>
          <a:bodyPr wrap="square" rtlCol="0">
            <a:spAutoFit/>
          </a:bodyPr>
          <a:lstStyle/>
          <a:p>
            <a:pPr algn="ctr"/>
            <a:r>
              <a:rPr lang="ja-JP" altLang="en-US" sz="2400" dirty="0">
                <a:latin typeface="Yet R" panose="02030504000101010101" pitchFamily="18" charset="-127"/>
                <a:ea typeface="Yet R" panose="02030504000101010101" pitchFamily="18" charset="-127"/>
              </a:rPr>
              <a:t>ブロック経済化する世界</a:t>
            </a:r>
            <a:endParaRPr kumimoji="1" lang="ja-JP" altLang="en-US" sz="2400" dirty="0">
              <a:latin typeface="Yet R" panose="02030504000101010101" pitchFamily="18" charset="-127"/>
              <a:ea typeface="Yet R" panose="02030504000101010101" pitchFamily="18" charset="-127"/>
            </a:endParaRPr>
          </a:p>
        </p:txBody>
      </p:sp>
      <p:sp>
        <p:nvSpPr>
          <p:cNvPr id="2" name="四角形: 角を丸くする 1">
            <a:extLst>
              <a:ext uri="{FF2B5EF4-FFF2-40B4-BE49-F238E27FC236}">
                <a16:creationId xmlns:a16="http://schemas.microsoft.com/office/drawing/2014/main" id="{0BFD82C4-9212-5DC5-3DF9-4FCBA6149866}"/>
              </a:ext>
            </a:extLst>
          </p:cNvPr>
          <p:cNvSpPr/>
          <p:nvPr/>
        </p:nvSpPr>
        <p:spPr>
          <a:xfrm>
            <a:off x="981307" y="1650383"/>
            <a:ext cx="3679903" cy="568712"/>
          </a:xfrm>
          <a:prstGeom prst="roundRect">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明朝 Medium" panose="02020500000000000000" pitchFamily="18" charset="-128"/>
                <a:ea typeface="BIZ UDP明朝 Medium" panose="02020500000000000000" pitchFamily="18" charset="-128"/>
              </a:rPr>
              <a:t>国際決済銀行／中央銀行</a:t>
            </a:r>
          </a:p>
        </p:txBody>
      </p:sp>
      <p:sp>
        <p:nvSpPr>
          <p:cNvPr id="16" name="四角形: 角を丸くする 15">
            <a:extLst>
              <a:ext uri="{FF2B5EF4-FFF2-40B4-BE49-F238E27FC236}">
                <a16:creationId xmlns:a16="http://schemas.microsoft.com/office/drawing/2014/main" id="{3CCF16CB-EE6B-4800-37A4-0C7BCC6F5076}"/>
              </a:ext>
            </a:extLst>
          </p:cNvPr>
          <p:cNvSpPr/>
          <p:nvPr/>
        </p:nvSpPr>
        <p:spPr>
          <a:xfrm>
            <a:off x="7530790" y="1650383"/>
            <a:ext cx="3679903" cy="56871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BIZ UDP明朝 Medium" panose="02020500000000000000" pitchFamily="18" charset="-128"/>
                <a:ea typeface="BIZ UDP明朝 Medium" panose="02020500000000000000" pitchFamily="18" charset="-128"/>
              </a:rPr>
              <a:t>EAST-BIS</a:t>
            </a:r>
            <a:endParaRPr kumimoji="1"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3" name="テキスト ボックス 2">
            <a:extLst>
              <a:ext uri="{FF2B5EF4-FFF2-40B4-BE49-F238E27FC236}">
                <a16:creationId xmlns:a16="http://schemas.microsoft.com/office/drawing/2014/main" id="{EAA8072A-6395-B86A-E797-BF1317FE9039}"/>
              </a:ext>
            </a:extLst>
          </p:cNvPr>
          <p:cNvSpPr txBox="1"/>
          <p:nvPr/>
        </p:nvSpPr>
        <p:spPr>
          <a:xfrm>
            <a:off x="7772400" y="952112"/>
            <a:ext cx="2843561" cy="369332"/>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ユーラシア体制</a:t>
            </a:r>
            <a:endParaRPr kumimoji="1" lang="ja-JP" altLang="en-US" dirty="0">
              <a:latin typeface="BIZ UDP明朝 Medium" panose="02020500000000000000" pitchFamily="18" charset="-128"/>
              <a:ea typeface="BIZ UDP明朝 Medium" panose="02020500000000000000" pitchFamily="18" charset="-128"/>
            </a:endParaRPr>
          </a:p>
        </p:txBody>
      </p:sp>
      <p:sp>
        <p:nvSpPr>
          <p:cNvPr id="17" name="テキスト ボックス 16">
            <a:extLst>
              <a:ext uri="{FF2B5EF4-FFF2-40B4-BE49-F238E27FC236}">
                <a16:creationId xmlns:a16="http://schemas.microsoft.com/office/drawing/2014/main" id="{F93A6E76-08E9-C5E9-D132-85306ADB163B}"/>
              </a:ext>
            </a:extLst>
          </p:cNvPr>
          <p:cNvSpPr txBox="1"/>
          <p:nvPr/>
        </p:nvSpPr>
        <p:spPr>
          <a:xfrm>
            <a:off x="1399477" y="952112"/>
            <a:ext cx="2843561" cy="369332"/>
          </a:xfrm>
          <a:prstGeom prst="rect">
            <a:avLst/>
          </a:prstGeom>
          <a:noFill/>
        </p:spPr>
        <p:txBody>
          <a:bodyPr wrap="square" rtlCol="0">
            <a:spAutoFit/>
          </a:bodyPr>
          <a:lstStyle/>
          <a:p>
            <a:pPr algn="ctr"/>
            <a:r>
              <a:rPr lang="en-US" altLang="ja-JP" dirty="0" err="1">
                <a:latin typeface="BIZ UDP明朝 Medium" panose="02020500000000000000" pitchFamily="18" charset="-128"/>
                <a:ea typeface="BIZ UDP明朝 Medium" panose="02020500000000000000" pitchFamily="18" charset="-128"/>
              </a:rPr>
              <a:t>WWⅡ</a:t>
            </a:r>
            <a:r>
              <a:rPr lang="ja-JP" altLang="en-US" dirty="0">
                <a:latin typeface="BIZ UDP明朝 Medium" panose="02020500000000000000" pitchFamily="18" charset="-128"/>
                <a:ea typeface="BIZ UDP明朝 Medium" panose="02020500000000000000" pitchFamily="18" charset="-128"/>
              </a:rPr>
              <a:t>世界体制</a:t>
            </a:r>
            <a:endParaRPr kumimoji="1" lang="ja-JP" altLang="en-US" dirty="0">
              <a:latin typeface="BIZ UDP明朝 Medium" panose="02020500000000000000" pitchFamily="18" charset="-128"/>
              <a:ea typeface="BIZ UDP明朝 Medium" panose="02020500000000000000" pitchFamily="18" charset="-128"/>
            </a:endParaRPr>
          </a:p>
        </p:txBody>
      </p:sp>
      <p:sp>
        <p:nvSpPr>
          <p:cNvPr id="18" name="四角形: 角を丸くする 17">
            <a:extLst>
              <a:ext uri="{FF2B5EF4-FFF2-40B4-BE49-F238E27FC236}">
                <a16:creationId xmlns:a16="http://schemas.microsoft.com/office/drawing/2014/main" id="{B518BA9E-E29E-2F5C-4CE3-547296C34534}"/>
              </a:ext>
            </a:extLst>
          </p:cNvPr>
          <p:cNvSpPr/>
          <p:nvPr/>
        </p:nvSpPr>
        <p:spPr>
          <a:xfrm>
            <a:off x="981305" y="2737627"/>
            <a:ext cx="3679903" cy="568712"/>
          </a:xfrm>
          <a:prstGeom prst="roundRect">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BIZ UDP明朝 Medium" panose="02020500000000000000" pitchFamily="18" charset="-128"/>
                <a:ea typeface="BIZ UDP明朝 Medium" panose="02020500000000000000" pitchFamily="18" charset="-128"/>
              </a:rPr>
              <a:t>IMF</a:t>
            </a:r>
            <a:endParaRPr kumimoji="1"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19" name="四角形: 角を丸くする 18">
            <a:extLst>
              <a:ext uri="{FF2B5EF4-FFF2-40B4-BE49-F238E27FC236}">
                <a16:creationId xmlns:a16="http://schemas.microsoft.com/office/drawing/2014/main" id="{3736DC6D-CAC9-B1C0-848D-8AF7292FBC45}"/>
              </a:ext>
            </a:extLst>
          </p:cNvPr>
          <p:cNvSpPr/>
          <p:nvPr/>
        </p:nvSpPr>
        <p:spPr>
          <a:xfrm>
            <a:off x="981304" y="3826168"/>
            <a:ext cx="3679903" cy="568712"/>
          </a:xfrm>
          <a:prstGeom prst="roundRect">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明朝 Medium" panose="02020500000000000000" pitchFamily="18" charset="-128"/>
                <a:ea typeface="BIZ UDP明朝 Medium" panose="02020500000000000000" pitchFamily="18" charset="-128"/>
              </a:rPr>
              <a:t>国際開発銀行</a:t>
            </a:r>
          </a:p>
        </p:txBody>
      </p:sp>
      <p:sp>
        <p:nvSpPr>
          <p:cNvPr id="20" name="四角形: 角を丸くする 19">
            <a:extLst>
              <a:ext uri="{FF2B5EF4-FFF2-40B4-BE49-F238E27FC236}">
                <a16:creationId xmlns:a16="http://schemas.microsoft.com/office/drawing/2014/main" id="{8E205ED7-37E5-DD07-81A7-7F0490D9189D}"/>
              </a:ext>
            </a:extLst>
          </p:cNvPr>
          <p:cNvSpPr/>
          <p:nvPr/>
        </p:nvSpPr>
        <p:spPr>
          <a:xfrm>
            <a:off x="7530790" y="2759929"/>
            <a:ext cx="3679903" cy="56871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BIZ UDP明朝 Medium" panose="02020500000000000000" pitchFamily="18" charset="-128"/>
                <a:ea typeface="BIZ UDP明朝 Medium" panose="02020500000000000000" pitchFamily="18" charset="-128"/>
              </a:rPr>
              <a:t>NEW-IMF</a:t>
            </a:r>
            <a:endParaRPr kumimoji="1"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21" name="四角形: 角を丸くする 20">
            <a:extLst>
              <a:ext uri="{FF2B5EF4-FFF2-40B4-BE49-F238E27FC236}">
                <a16:creationId xmlns:a16="http://schemas.microsoft.com/office/drawing/2014/main" id="{3CAE8F1F-FC83-741D-684E-23C7ABE813F7}"/>
              </a:ext>
            </a:extLst>
          </p:cNvPr>
          <p:cNvSpPr/>
          <p:nvPr/>
        </p:nvSpPr>
        <p:spPr>
          <a:xfrm>
            <a:off x="7530790" y="3820591"/>
            <a:ext cx="3679903" cy="56871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BIZ UDP明朝 Medium" panose="02020500000000000000" pitchFamily="18" charset="-128"/>
                <a:ea typeface="BIZ UDP明朝 Medium" panose="02020500000000000000" pitchFamily="18" charset="-128"/>
              </a:rPr>
              <a:t>BRICS</a:t>
            </a:r>
            <a:r>
              <a:rPr lang="ja-JP" altLang="en-US" sz="2400" dirty="0">
                <a:solidFill>
                  <a:schemeClr val="tx1"/>
                </a:solidFill>
                <a:latin typeface="BIZ UDP明朝 Medium" panose="02020500000000000000" pitchFamily="18" charset="-128"/>
                <a:ea typeface="BIZ UDP明朝 Medium" panose="02020500000000000000" pitchFamily="18" charset="-128"/>
              </a:rPr>
              <a:t>銀行</a:t>
            </a:r>
            <a:endParaRPr kumimoji="1"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22" name="四角形: 角を丸くする 21">
            <a:extLst>
              <a:ext uri="{FF2B5EF4-FFF2-40B4-BE49-F238E27FC236}">
                <a16:creationId xmlns:a16="http://schemas.microsoft.com/office/drawing/2014/main" id="{2CC95DB8-6FC3-2C0D-E21D-E905A8122EB8}"/>
              </a:ext>
            </a:extLst>
          </p:cNvPr>
          <p:cNvSpPr/>
          <p:nvPr/>
        </p:nvSpPr>
        <p:spPr>
          <a:xfrm>
            <a:off x="7530790" y="4931457"/>
            <a:ext cx="3679903" cy="56871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明朝 Medium" panose="02020500000000000000" pitchFamily="18" charset="-128"/>
                <a:ea typeface="BIZ UDP明朝 Medium" panose="02020500000000000000" pitchFamily="18" charset="-128"/>
              </a:rPr>
              <a:t>デジタル基軸通貨</a:t>
            </a:r>
          </a:p>
        </p:txBody>
      </p:sp>
      <p:sp>
        <p:nvSpPr>
          <p:cNvPr id="24" name="四角形: 角を丸くする 23">
            <a:extLst>
              <a:ext uri="{FF2B5EF4-FFF2-40B4-BE49-F238E27FC236}">
                <a16:creationId xmlns:a16="http://schemas.microsoft.com/office/drawing/2014/main" id="{617D0156-A7CE-A13B-4844-6793B3B5984E}"/>
              </a:ext>
            </a:extLst>
          </p:cNvPr>
          <p:cNvSpPr/>
          <p:nvPr/>
        </p:nvSpPr>
        <p:spPr>
          <a:xfrm>
            <a:off x="981304" y="4931457"/>
            <a:ext cx="3679903" cy="568712"/>
          </a:xfrm>
          <a:prstGeom prst="roundRect">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明朝 Medium" panose="02020500000000000000" pitchFamily="18" charset="-128"/>
                <a:ea typeface="BIZ UDP明朝 Medium" panose="02020500000000000000" pitchFamily="18" charset="-128"/>
              </a:rPr>
              <a:t>基軸通貨ドル</a:t>
            </a:r>
          </a:p>
        </p:txBody>
      </p:sp>
      <p:sp>
        <p:nvSpPr>
          <p:cNvPr id="25" name="四角形: 角を丸くする 24">
            <a:extLst>
              <a:ext uri="{FF2B5EF4-FFF2-40B4-BE49-F238E27FC236}">
                <a16:creationId xmlns:a16="http://schemas.microsoft.com/office/drawing/2014/main" id="{F06C7E08-4516-7026-BC0F-451DCBF9D8C2}"/>
              </a:ext>
            </a:extLst>
          </p:cNvPr>
          <p:cNvSpPr/>
          <p:nvPr/>
        </p:nvSpPr>
        <p:spPr>
          <a:xfrm>
            <a:off x="7530790" y="5912764"/>
            <a:ext cx="3679903" cy="568712"/>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明朝 Medium" panose="02020500000000000000" pitchFamily="18" charset="-128"/>
                <a:ea typeface="BIZ UDP明朝 Medium" panose="02020500000000000000" pitchFamily="18" charset="-128"/>
              </a:rPr>
              <a:t>金兌換・実物価値</a:t>
            </a:r>
          </a:p>
        </p:txBody>
      </p:sp>
      <p:sp>
        <p:nvSpPr>
          <p:cNvPr id="26" name="四角形: 角を丸くする 25">
            <a:extLst>
              <a:ext uri="{FF2B5EF4-FFF2-40B4-BE49-F238E27FC236}">
                <a16:creationId xmlns:a16="http://schemas.microsoft.com/office/drawing/2014/main" id="{AD58D1DE-8B08-E284-D65D-28CCCD58FA13}"/>
              </a:ext>
            </a:extLst>
          </p:cNvPr>
          <p:cNvSpPr/>
          <p:nvPr/>
        </p:nvSpPr>
        <p:spPr>
          <a:xfrm>
            <a:off x="981304" y="5932085"/>
            <a:ext cx="3679903" cy="568712"/>
          </a:xfrm>
          <a:prstGeom prst="roundRect">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BIZ UDP明朝 Medium" panose="02020500000000000000" pitchFamily="18" charset="-128"/>
                <a:ea typeface="BIZ UDP明朝 Medium" panose="02020500000000000000" pitchFamily="18" charset="-128"/>
              </a:rPr>
              <a:t>不兌換（価値裏付けなし）</a:t>
            </a:r>
            <a:endParaRPr kumimoji="1"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27" name="テキスト ボックス 26">
            <a:extLst>
              <a:ext uri="{FF2B5EF4-FFF2-40B4-BE49-F238E27FC236}">
                <a16:creationId xmlns:a16="http://schemas.microsoft.com/office/drawing/2014/main" id="{B7C5AA00-7557-BB54-3E8D-49F70001337C}"/>
              </a:ext>
            </a:extLst>
          </p:cNvPr>
          <p:cNvSpPr txBox="1"/>
          <p:nvPr/>
        </p:nvSpPr>
        <p:spPr>
          <a:xfrm>
            <a:off x="11395796" y="2553619"/>
            <a:ext cx="461665" cy="3359145"/>
          </a:xfrm>
          <a:prstGeom prst="rect">
            <a:avLst/>
          </a:prstGeom>
          <a:noFill/>
        </p:spPr>
        <p:txBody>
          <a:bodyPr vert="eaVert"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グローバル・デジタル連携・同期</a:t>
            </a:r>
          </a:p>
        </p:txBody>
      </p:sp>
      <p:sp>
        <p:nvSpPr>
          <p:cNvPr id="5" name="テキスト ボックス 4">
            <a:extLst>
              <a:ext uri="{FF2B5EF4-FFF2-40B4-BE49-F238E27FC236}">
                <a16:creationId xmlns:a16="http://schemas.microsoft.com/office/drawing/2014/main" id="{99E69260-2BF6-46E0-9920-1EDA54D69DBB}"/>
              </a:ext>
            </a:extLst>
          </p:cNvPr>
          <p:cNvSpPr txBox="1"/>
          <p:nvPr/>
        </p:nvSpPr>
        <p:spPr>
          <a:xfrm>
            <a:off x="8376438" y="6500797"/>
            <a:ext cx="2362756"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穀物、金属、石油・石炭・ガス</a:t>
            </a:r>
          </a:p>
        </p:txBody>
      </p:sp>
      <p:sp>
        <p:nvSpPr>
          <p:cNvPr id="28" name="スライド番号プレースホルダー 1">
            <a:extLst>
              <a:ext uri="{FF2B5EF4-FFF2-40B4-BE49-F238E27FC236}">
                <a16:creationId xmlns:a16="http://schemas.microsoft.com/office/drawing/2014/main" id="{A020B2DD-231D-4991-9B34-CC35FD35DFDB}"/>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6</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97485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956A63C-C9EA-5CAE-5FBC-D172348A4C7C}"/>
              </a:ext>
            </a:extLst>
          </p:cNvPr>
          <p:cNvPicPr>
            <a:picLocks noChangeAspect="1"/>
          </p:cNvPicPr>
          <p:nvPr/>
        </p:nvPicPr>
        <p:blipFill>
          <a:blip r:embed="rId2"/>
          <a:stretch>
            <a:fillRect/>
          </a:stretch>
        </p:blipFill>
        <p:spPr>
          <a:xfrm>
            <a:off x="0" y="520183"/>
            <a:ext cx="7849673" cy="6337816"/>
          </a:xfrm>
          <a:prstGeom prst="rect">
            <a:avLst/>
          </a:prstGeom>
        </p:spPr>
      </p:pic>
      <p:sp>
        <p:nvSpPr>
          <p:cNvPr id="7" name="テキスト ボックス 6">
            <a:extLst>
              <a:ext uri="{FF2B5EF4-FFF2-40B4-BE49-F238E27FC236}">
                <a16:creationId xmlns:a16="http://schemas.microsoft.com/office/drawing/2014/main" id="{1F6FAE53-08B0-8D76-72A5-53435D64949F}"/>
              </a:ext>
            </a:extLst>
          </p:cNvPr>
          <p:cNvSpPr txBox="1"/>
          <p:nvPr/>
        </p:nvSpPr>
        <p:spPr>
          <a:xfrm>
            <a:off x="592429" y="1172965"/>
            <a:ext cx="1965552" cy="230832"/>
          </a:xfrm>
          <a:prstGeom prst="rect">
            <a:avLst/>
          </a:prstGeom>
          <a:noFill/>
        </p:spPr>
        <p:txBody>
          <a:bodyPr wrap="square">
            <a:spAutoFit/>
          </a:bodyPr>
          <a:lstStyle/>
          <a:p>
            <a:r>
              <a:rPr lang="en-US" altLang="ja-JP" sz="900" dirty="0">
                <a:solidFill>
                  <a:schemeClr val="bg1"/>
                </a:solidFill>
                <a:latin typeface="BIZ UDPゴシック" panose="020B0400000000000000" pitchFamily="50" charset="-128"/>
                <a:ea typeface="BIZ UDPゴシック" panose="020B0400000000000000" pitchFamily="50" charset="-128"/>
              </a:rPr>
              <a:t>https://www.lbma.org.uk/</a:t>
            </a:r>
            <a:endParaRPr lang="ja-JP" altLang="en-US" sz="900"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DF6CE770-4FF7-8D1E-8057-ADABB6345B52}"/>
              </a:ext>
            </a:extLst>
          </p:cNvPr>
          <p:cNvSpPr txBox="1"/>
          <p:nvPr/>
        </p:nvSpPr>
        <p:spPr>
          <a:xfrm>
            <a:off x="1927226" y="70343"/>
            <a:ext cx="8337547" cy="461665"/>
          </a:xfrm>
          <a:prstGeom prst="rect">
            <a:avLst/>
          </a:prstGeom>
          <a:noFill/>
        </p:spPr>
        <p:txBody>
          <a:bodyPr wrap="square" rtlCol="0">
            <a:spAutoFit/>
          </a:bodyPr>
          <a:lstStyle/>
          <a:p>
            <a:r>
              <a:rPr kumimoji="1" lang="ja-JP" altLang="en-US" sz="2400" b="1" dirty="0">
                <a:latin typeface="Yet R" panose="02030504000101010101" pitchFamily="18" charset="-127"/>
                <a:ea typeface="Yet R" panose="02030504000101010101" pitchFamily="18" charset="-127"/>
              </a:rPr>
              <a:t>ロンドン貴金属取引協会に代わる組織</a:t>
            </a:r>
            <a:r>
              <a:rPr lang="ja-JP" altLang="en-US" sz="2400" b="1" dirty="0">
                <a:latin typeface="Yet R" panose="02030504000101010101" pitchFamily="18" charset="-127"/>
                <a:ea typeface="Yet R" panose="02030504000101010101" pitchFamily="18" charset="-127"/>
              </a:rPr>
              <a:t>をモスクワに設置</a:t>
            </a:r>
            <a:endParaRPr kumimoji="1" lang="ja-JP" altLang="en-US" sz="2400" b="1" dirty="0">
              <a:latin typeface="Yet R" panose="02030504000101010101" pitchFamily="18" charset="-127"/>
              <a:ea typeface="Yet R" panose="02030504000101010101" pitchFamily="18" charset="-127"/>
            </a:endParaRPr>
          </a:p>
        </p:txBody>
      </p:sp>
      <p:pic>
        <p:nvPicPr>
          <p:cNvPr id="2050" name="Picture 2" descr="gold_bar2">
            <a:extLst>
              <a:ext uri="{FF2B5EF4-FFF2-40B4-BE49-F238E27FC236}">
                <a16:creationId xmlns:a16="http://schemas.microsoft.com/office/drawing/2014/main" id="{1FBB6E7A-01F8-AF01-3A0D-9509C5C15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909" y="4536359"/>
            <a:ext cx="4065213" cy="22842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BMA未割り当て金取引">
            <a:extLst>
              <a:ext uri="{FF2B5EF4-FFF2-40B4-BE49-F238E27FC236}">
                <a16:creationId xmlns:a16="http://schemas.microsoft.com/office/drawing/2014/main" id="{C7E9329B-59D4-4DF0-89E2-A431F98F4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7910" y="667059"/>
            <a:ext cx="4065213" cy="3779323"/>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E43F7E6-CC57-4EB6-8B17-1CC53F887ADF}"/>
              </a:ext>
            </a:extLst>
          </p:cNvPr>
          <p:cNvSpPr txBox="1"/>
          <p:nvPr/>
        </p:nvSpPr>
        <p:spPr>
          <a:xfrm rot="20232151">
            <a:off x="7959144" y="2048889"/>
            <a:ext cx="3213279" cy="338554"/>
          </a:xfrm>
          <a:prstGeom prst="rect">
            <a:avLst/>
          </a:prstGeom>
          <a:noFill/>
        </p:spPr>
        <p:txBody>
          <a:bodyPr wrap="square" rtlCol="0">
            <a:spAutoFit/>
          </a:bodyPr>
          <a:lstStyle/>
          <a:p>
            <a:pPr algn="ctr"/>
            <a:r>
              <a:rPr lang="ja-JP" altLang="en-US" sz="1600" b="1" dirty="0">
                <a:solidFill>
                  <a:srgbClr val="1A1A1A"/>
                </a:solidFill>
                <a:latin typeface="BIZ UDPゴシック" panose="020B0400000000000000" pitchFamily="50" charset="-128"/>
                <a:ea typeface="BIZ UDPゴシック" panose="020B0400000000000000" pitchFamily="50" charset="-128"/>
              </a:rPr>
              <a:t>実物価値を反映しない金価格</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4E270617-6C28-4BEC-B0C5-EC93644537E2}"/>
              </a:ext>
            </a:extLst>
          </p:cNvPr>
          <p:cNvSpPr txBox="1"/>
          <p:nvPr/>
        </p:nvSpPr>
        <p:spPr>
          <a:xfrm>
            <a:off x="2079938" y="416584"/>
            <a:ext cx="3393583" cy="276999"/>
          </a:xfrm>
          <a:prstGeom prst="rect">
            <a:avLst/>
          </a:prstGeom>
          <a:noFill/>
        </p:spPr>
        <p:txBody>
          <a:bodyPr wrap="square">
            <a:spAutoFit/>
          </a:bodyPr>
          <a:lstStyle/>
          <a:p>
            <a:pPr algn="ctr"/>
            <a:r>
              <a:rPr lang="en-US" altLang="ja-JP" sz="1200" b="0" i="0" u="none" strike="noStrike" dirty="0">
                <a:solidFill>
                  <a:srgbClr val="C06801"/>
                </a:solidFill>
                <a:effectLst/>
                <a:latin typeface="Amasis MT Pro Medium" panose="02040604050005020304" pitchFamily="18" charset="0"/>
                <a:hlinkClick r:id="rId5"/>
              </a:rPr>
              <a:t>London </a:t>
            </a:r>
            <a:r>
              <a:rPr lang="en-US" altLang="ja-JP" sz="1200" b="0" i="0" u="none" strike="noStrike" dirty="0" err="1">
                <a:solidFill>
                  <a:srgbClr val="C06801"/>
                </a:solidFill>
                <a:effectLst/>
                <a:latin typeface="Amasis MT Pro Medium" panose="02040604050005020304" pitchFamily="18" charset="0"/>
                <a:hlinkClick r:id="rId5"/>
              </a:rPr>
              <a:t>BullionMarketAssociation</a:t>
            </a:r>
            <a:endParaRPr lang="ja-JP" altLang="en-US" sz="1200" dirty="0">
              <a:latin typeface="Amasis MT Pro Medium" panose="02040604050005020304" pitchFamily="18" charset="0"/>
            </a:endParaRPr>
          </a:p>
        </p:txBody>
      </p:sp>
      <p:sp>
        <p:nvSpPr>
          <p:cNvPr id="9" name="スライド番号プレースホルダー 1">
            <a:extLst>
              <a:ext uri="{FF2B5EF4-FFF2-40B4-BE49-F238E27FC236}">
                <a16:creationId xmlns:a16="http://schemas.microsoft.com/office/drawing/2014/main" id="{C50F4899-398D-4153-A814-BC1D63F94F49}"/>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bg1"/>
                </a:solidFill>
                <a:latin typeface="Meiryo UI" panose="020B0604030504040204" pitchFamily="50" charset="-128"/>
                <a:ea typeface="Meiryo UI" panose="020B0604030504040204" pitchFamily="50" charset="-128"/>
              </a:rPr>
              <a:pPr algn="ctr"/>
              <a:t>7</a:t>
            </a:fld>
            <a:endParaRPr kumimoji="1" lang="ja-JP" altLang="en-US" sz="1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3040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0AB3DB4-5976-181B-F9B9-780467EF7F35}"/>
              </a:ext>
            </a:extLst>
          </p:cNvPr>
          <p:cNvSpPr txBox="1"/>
          <p:nvPr/>
        </p:nvSpPr>
        <p:spPr>
          <a:xfrm>
            <a:off x="0" y="161510"/>
            <a:ext cx="12191999" cy="461665"/>
          </a:xfrm>
          <a:prstGeom prst="rect">
            <a:avLst/>
          </a:prstGeom>
          <a:noFill/>
        </p:spPr>
        <p:txBody>
          <a:bodyPr wrap="square" rtlCol="0">
            <a:spAutoFit/>
          </a:bodyPr>
          <a:lstStyle/>
          <a:p>
            <a:pPr algn="ctr"/>
            <a:r>
              <a:rPr lang="ja-JP" altLang="en-US" sz="2400" i="0" dirty="0">
                <a:solidFill>
                  <a:srgbClr val="1A1A1A"/>
                </a:solidFill>
                <a:effectLst/>
                <a:latin typeface="Yet R" panose="02030504000101010101" pitchFamily="18" charset="-127"/>
                <a:ea typeface="Yet R" panose="02030504000101010101" pitchFamily="18" charset="-127"/>
              </a:rPr>
              <a:t>貴金属デリバティブ想定元本の急増</a:t>
            </a:r>
            <a:endParaRPr kumimoji="1" lang="ja-JP" altLang="en-US" sz="2400" dirty="0">
              <a:latin typeface="Yet R" panose="02030504000101010101" pitchFamily="18" charset="-127"/>
              <a:ea typeface="Yet R" panose="02030504000101010101" pitchFamily="18" charset="-127"/>
            </a:endParaRPr>
          </a:p>
        </p:txBody>
      </p:sp>
      <p:graphicFrame>
        <p:nvGraphicFramePr>
          <p:cNvPr id="5" name="オブジェクト 4">
            <a:extLst>
              <a:ext uri="{FF2B5EF4-FFF2-40B4-BE49-F238E27FC236}">
                <a16:creationId xmlns:a16="http://schemas.microsoft.com/office/drawing/2014/main" id="{2FD70233-ED74-3DEA-4CA9-D6EDBB0C4A60}"/>
              </a:ext>
            </a:extLst>
          </p:cNvPr>
          <p:cNvGraphicFramePr>
            <a:graphicFrameLocks noChangeAspect="1"/>
          </p:cNvGraphicFramePr>
          <p:nvPr/>
        </p:nvGraphicFramePr>
        <p:xfrm>
          <a:off x="2513138" y="1377505"/>
          <a:ext cx="7312025" cy="5418137"/>
        </p:xfrm>
        <a:graphic>
          <a:graphicData uri="http://schemas.openxmlformats.org/presentationml/2006/ole">
            <mc:AlternateContent xmlns:mc="http://schemas.openxmlformats.org/markup-compatibility/2006">
              <mc:Choice xmlns:v="urn:schemas-microsoft-com:vml" Requires="v">
                <p:oleObj spid="_x0000_s2080" name="Bitmap Image" r:id="rId3" imgW="9267840" imgH="6867360" progId="PBrush">
                  <p:embed/>
                </p:oleObj>
              </mc:Choice>
              <mc:Fallback>
                <p:oleObj name="Bitmap Image" r:id="rId3" imgW="9267840" imgH="6867360" progId="PBrush">
                  <p:embed/>
                  <p:pic>
                    <p:nvPicPr>
                      <p:cNvPr id="5" name="オブジェクト 4">
                        <a:extLst>
                          <a:ext uri="{FF2B5EF4-FFF2-40B4-BE49-F238E27FC236}">
                            <a16:creationId xmlns:a16="http://schemas.microsoft.com/office/drawing/2014/main" id="{2FD70233-ED74-3DEA-4CA9-D6EDBB0C4A60}"/>
                          </a:ext>
                        </a:extLst>
                      </p:cNvPr>
                      <p:cNvPicPr/>
                      <p:nvPr/>
                    </p:nvPicPr>
                    <p:blipFill>
                      <a:blip r:embed="rId4"/>
                      <a:stretch>
                        <a:fillRect/>
                      </a:stretch>
                    </p:blipFill>
                    <p:spPr>
                      <a:xfrm>
                        <a:off x="2513138" y="1377505"/>
                        <a:ext cx="7312025" cy="5418137"/>
                      </a:xfrm>
                      <a:prstGeom prst="rect">
                        <a:avLst/>
                      </a:prstGeom>
                    </p:spPr>
                  </p:pic>
                </p:oleObj>
              </mc:Fallback>
            </mc:AlternateContent>
          </a:graphicData>
        </a:graphic>
      </p:graphicFrame>
      <p:sp>
        <p:nvSpPr>
          <p:cNvPr id="33" name="テキスト ボックス 32">
            <a:extLst>
              <a:ext uri="{FF2B5EF4-FFF2-40B4-BE49-F238E27FC236}">
                <a16:creationId xmlns:a16="http://schemas.microsoft.com/office/drawing/2014/main" id="{39CA534F-28E4-2863-3095-B823ED13B6C2}"/>
              </a:ext>
            </a:extLst>
          </p:cNvPr>
          <p:cNvSpPr txBox="1"/>
          <p:nvPr/>
        </p:nvSpPr>
        <p:spPr>
          <a:xfrm>
            <a:off x="375513" y="1003387"/>
            <a:ext cx="11440972"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hlinkClick r:id="rId5"/>
              </a:rPr>
              <a:t>https://www.occ.gov/publications-and-resources/publications/quarterly-report-on-bank-trading-and-derivatives-activities/files/pub-derivatives-quarterly-qtr1-2022.pdf</a:t>
            </a:r>
            <a:r>
              <a:rPr lang="ja-JP" altLang="en-US" sz="900" dirty="0">
                <a:latin typeface="BIZ UDPゴシック" panose="020B0400000000000000" pitchFamily="50" charset="-128"/>
                <a:ea typeface="BIZ UDPゴシック" panose="020B0400000000000000" pitchFamily="50" charset="-128"/>
              </a:rPr>
              <a:t>　</a:t>
            </a:r>
          </a:p>
        </p:txBody>
      </p:sp>
      <p:sp>
        <p:nvSpPr>
          <p:cNvPr id="35" name="テキスト ボックス 34">
            <a:extLst>
              <a:ext uri="{FF2B5EF4-FFF2-40B4-BE49-F238E27FC236}">
                <a16:creationId xmlns:a16="http://schemas.microsoft.com/office/drawing/2014/main" id="{3A604E81-FBDB-9AA9-5B0F-DAED270A1181}"/>
              </a:ext>
            </a:extLst>
          </p:cNvPr>
          <p:cNvSpPr txBox="1"/>
          <p:nvPr/>
        </p:nvSpPr>
        <p:spPr>
          <a:xfrm>
            <a:off x="1433779" y="731174"/>
            <a:ext cx="9897465" cy="369332"/>
          </a:xfrm>
          <a:prstGeom prst="rect">
            <a:avLst/>
          </a:prstGeom>
          <a:noFill/>
        </p:spPr>
        <p:txBody>
          <a:bodyPr wrap="square">
            <a:spAutoFit/>
          </a:bodyPr>
          <a:lstStyle/>
          <a:p>
            <a:r>
              <a:rPr lang="en-US" altLang="ja-JP" dirty="0">
                <a:latin typeface="AR JULIAN" panose="02000000000000000000" pitchFamily="2" charset="0"/>
              </a:rPr>
              <a:t>Quarterly Report on Bank Trading and Derivatives Activities First Quarter 2022</a:t>
            </a:r>
            <a:endParaRPr lang="ja-JP" altLang="en-US" dirty="0">
              <a:latin typeface="AR JULIAN" panose="02000000000000000000" pitchFamily="2" charset="0"/>
            </a:endParaRPr>
          </a:p>
        </p:txBody>
      </p:sp>
    </p:spTree>
    <p:extLst>
      <p:ext uri="{BB962C8B-B14F-4D97-AF65-F5344CB8AC3E}">
        <p14:creationId xmlns:p14="http://schemas.microsoft.com/office/powerpoint/2010/main" val="2175834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3387771-CC29-89F6-CD43-9E762E5F389E}"/>
              </a:ext>
            </a:extLst>
          </p:cNvPr>
          <p:cNvPicPr>
            <a:picLocks noChangeAspect="1"/>
          </p:cNvPicPr>
          <p:nvPr/>
        </p:nvPicPr>
        <p:blipFill>
          <a:blip r:embed="rId2"/>
          <a:stretch>
            <a:fillRect/>
          </a:stretch>
        </p:blipFill>
        <p:spPr>
          <a:xfrm>
            <a:off x="6071508" y="1128110"/>
            <a:ext cx="6096000" cy="4764467"/>
          </a:xfrm>
          <a:prstGeom prst="rect">
            <a:avLst/>
          </a:prstGeom>
        </p:spPr>
      </p:pic>
      <p:pic>
        <p:nvPicPr>
          <p:cNvPr id="7" name="図 6">
            <a:extLst>
              <a:ext uri="{FF2B5EF4-FFF2-40B4-BE49-F238E27FC236}">
                <a16:creationId xmlns:a16="http://schemas.microsoft.com/office/drawing/2014/main" id="{956EC706-121D-BE3E-3420-DDE33234C5A1}"/>
              </a:ext>
            </a:extLst>
          </p:cNvPr>
          <p:cNvPicPr>
            <a:picLocks noChangeAspect="1"/>
          </p:cNvPicPr>
          <p:nvPr/>
        </p:nvPicPr>
        <p:blipFill>
          <a:blip r:embed="rId3"/>
          <a:stretch>
            <a:fillRect/>
          </a:stretch>
        </p:blipFill>
        <p:spPr>
          <a:xfrm>
            <a:off x="48984" y="1128110"/>
            <a:ext cx="6011636" cy="4772098"/>
          </a:xfrm>
          <a:prstGeom prst="rect">
            <a:avLst/>
          </a:prstGeom>
        </p:spPr>
      </p:pic>
      <p:sp>
        <p:nvSpPr>
          <p:cNvPr id="9" name="テキスト ボックス 8">
            <a:extLst>
              <a:ext uri="{FF2B5EF4-FFF2-40B4-BE49-F238E27FC236}">
                <a16:creationId xmlns:a16="http://schemas.microsoft.com/office/drawing/2014/main" id="{E22A30FD-2354-A35F-EB8F-411C50DDAAD2}"/>
              </a:ext>
            </a:extLst>
          </p:cNvPr>
          <p:cNvSpPr txBox="1"/>
          <p:nvPr/>
        </p:nvSpPr>
        <p:spPr>
          <a:xfrm>
            <a:off x="1983922" y="302798"/>
            <a:ext cx="8368393" cy="461665"/>
          </a:xfrm>
          <a:prstGeom prst="rect">
            <a:avLst/>
          </a:prstGeom>
          <a:noFill/>
        </p:spPr>
        <p:txBody>
          <a:bodyPr wrap="square" rtlCol="0">
            <a:spAutoFit/>
          </a:bodyPr>
          <a:lstStyle/>
          <a:p>
            <a:pPr algn="ctr"/>
            <a:r>
              <a:rPr kumimoji="1" lang="ja-JP" altLang="en-US" sz="2400" dirty="0">
                <a:latin typeface="UD デジタル 教科書体 N-B" panose="02020700000000000000" pitchFamily="17" charset="-128"/>
                <a:ea typeface="UD デジタル 教科書体 N-B" panose="02020700000000000000" pitchFamily="17" charset="-128"/>
              </a:rPr>
              <a:t>中国の金蓄積～紙切れのドル紙幣より金の延べ棒～</a:t>
            </a:r>
          </a:p>
        </p:txBody>
      </p:sp>
    </p:spTree>
    <p:extLst>
      <p:ext uri="{BB962C8B-B14F-4D97-AF65-F5344CB8AC3E}">
        <p14:creationId xmlns:p14="http://schemas.microsoft.com/office/powerpoint/2010/main" val="15103725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3127</TotalTime>
  <Words>815</Words>
  <Application>Microsoft Office PowerPoint</Application>
  <PresentationFormat>ワイド画面</PresentationFormat>
  <Paragraphs>116</Paragraphs>
  <Slides>14</Slides>
  <Notes>0</Notes>
  <HiddenSlides>0</HiddenSlides>
  <MMClips>0</MMClips>
  <ScaleCrop>false</ScaleCrop>
  <HeadingPairs>
    <vt:vector size="8" baseType="variant">
      <vt:variant>
        <vt:lpstr>使用されているフォント</vt:lpstr>
      </vt:variant>
      <vt:variant>
        <vt:i4>19</vt:i4>
      </vt:variant>
      <vt:variant>
        <vt:lpstr>テーマ</vt:lpstr>
      </vt:variant>
      <vt:variant>
        <vt:i4>1</vt:i4>
      </vt:variant>
      <vt:variant>
        <vt:lpstr>埋め込まれた OLE サーバー</vt:lpstr>
      </vt:variant>
      <vt:variant>
        <vt:i4>1</vt:i4>
      </vt:variant>
      <vt:variant>
        <vt:lpstr>スライド タイトル</vt:lpstr>
      </vt:variant>
      <vt:variant>
        <vt:i4>14</vt:i4>
      </vt:variant>
    </vt:vector>
  </HeadingPairs>
  <TitlesOfParts>
    <vt:vector size="35" baseType="lpstr">
      <vt:lpstr>AR JULIAN</vt:lpstr>
      <vt:lpstr>BIZ UDPゴシック</vt:lpstr>
      <vt:lpstr>BIZ UDP明朝 Medium</vt:lpstr>
      <vt:lpstr>Cascadia Mono SemiBold</vt:lpstr>
      <vt:lpstr>HG丸ｺﾞｼｯｸM-PRO</vt:lpstr>
      <vt:lpstr>HG創英角ﾎﾟｯﾌﾟ体</vt:lpstr>
      <vt:lpstr>Meiryo UI</vt:lpstr>
      <vt:lpstr>Microsoft YaHei</vt:lpstr>
      <vt:lpstr>UD Digi Kyokasho NK-B</vt:lpstr>
      <vt:lpstr>UD デジタル 教科書体 N-B</vt:lpstr>
      <vt:lpstr>UD デジタル 教科書体 NK-B</vt:lpstr>
      <vt:lpstr>UD デジタル 教科書体 NK-R</vt:lpstr>
      <vt:lpstr>Yet R</vt:lpstr>
      <vt:lpstr>游ゴシック</vt:lpstr>
      <vt:lpstr>游ゴシック Light</vt:lpstr>
      <vt:lpstr>Amasis MT Pro Medium</vt:lpstr>
      <vt:lpstr>Arial</vt:lpstr>
      <vt:lpstr>Britannic Bold</vt:lpstr>
      <vt:lpstr>Cooper Black</vt:lpstr>
      <vt:lpstr>Office テーマ</vt:lpstr>
      <vt:lpstr>Bitmap 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70</cp:revision>
  <dcterms:created xsi:type="dcterms:W3CDTF">2022-08-09T21:58:50Z</dcterms:created>
  <dcterms:modified xsi:type="dcterms:W3CDTF">2022-08-31T06:11:50Z</dcterms:modified>
</cp:coreProperties>
</file>